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90" r:id="rId4"/>
    <p:sldId id="258" r:id="rId5"/>
    <p:sldId id="259" r:id="rId6"/>
    <p:sldId id="278" r:id="rId7"/>
    <p:sldId id="260" r:id="rId8"/>
    <p:sldId id="263" r:id="rId9"/>
    <p:sldId id="264" r:id="rId10"/>
    <p:sldId id="265" r:id="rId11"/>
    <p:sldId id="267" r:id="rId12"/>
    <p:sldId id="268" r:id="rId13"/>
    <p:sldId id="269" r:id="rId14"/>
    <p:sldId id="270" r:id="rId15"/>
    <p:sldId id="271" r:id="rId16"/>
    <p:sldId id="291" r:id="rId17"/>
    <p:sldId id="272" r:id="rId18"/>
    <p:sldId id="273" r:id="rId19"/>
    <p:sldId id="274" r:id="rId20"/>
    <p:sldId id="292" r:id="rId21"/>
    <p:sldId id="275" r:id="rId22"/>
    <p:sldId id="288" r:id="rId23"/>
    <p:sldId id="289" r:id="rId24"/>
    <p:sldId id="281" r:id="rId25"/>
    <p:sldId id="284" r:id="rId26"/>
    <p:sldId id="283" r:id="rId27"/>
    <p:sldId id="285" r:id="rId28"/>
    <p:sldId id="286" r:id="rId29"/>
    <p:sldId id="287"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60" y="6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543BF-D1D8-47C5-9932-1D84B59BD656}"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388961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543BF-D1D8-47C5-9932-1D84B59BD656}"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210587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543BF-D1D8-47C5-9932-1D84B59BD656}"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74081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543BF-D1D8-47C5-9932-1D84B59BD656}"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118348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543BF-D1D8-47C5-9932-1D84B59BD656}"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341188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543BF-D1D8-47C5-9932-1D84B59BD656}"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56672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543BF-D1D8-47C5-9932-1D84B59BD656}" type="datetimeFigureOut">
              <a:rPr lang="en-US" smtClean="0"/>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365323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543BF-D1D8-47C5-9932-1D84B59BD656}" type="datetimeFigureOut">
              <a:rPr lang="en-US" smtClean="0"/>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152848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543BF-D1D8-47C5-9932-1D84B59BD656}" type="datetimeFigureOut">
              <a:rPr lang="en-US" smtClean="0"/>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263683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543BF-D1D8-47C5-9932-1D84B59BD656}"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301669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543BF-D1D8-47C5-9932-1D84B59BD656}"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C519C-232A-4799-8930-04E1734FC179}" type="slidenum">
              <a:rPr lang="en-US" smtClean="0"/>
              <a:t>‹#›</a:t>
            </a:fld>
            <a:endParaRPr lang="en-US"/>
          </a:p>
        </p:txBody>
      </p:sp>
    </p:spTree>
    <p:extLst>
      <p:ext uri="{BB962C8B-B14F-4D97-AF65-F5344CB8AC3E}">
        <p14:creationId xmlns:p14="http://schemas.microsoft.com/office/powerpoint/2010/main" val="81836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543BF-D1D8-47C5-9932-1D84B59BD656}" type="datetimeFigureOut">
              <a:rPr lang="en-US" smtClean="0"/>
              <a:t>8/8/2018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C519C-232A-4799-8930-04E1734FC179}" type="slidenum">
              <a:rPr lang="en-US" smtClean="0"/>
              <a:t>‹#›</a:t>
            </a:fld>
            <a:endParaRPr lang="en-US"/>
          </a:p>
        </p:txBody>
      </p:sp>
    </p:spTree>
    <p:extLst>
      <p:ext uri="{BB962C8B-B14F-4D97-AF65-F5344CB8AC3E}">
        <p14:creationId xmlns:p14="http://schemas.microsoft.com/office/powerpoint/2010/main" val="1185277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860359"/>
            <a:ext cx="8349343" cy="5601533"/>
          </a:xfrm>
          <a:prstGeom prst="rect">
            <a:avLst/>
          </a:prstGeom>
          <a:solidFill>
            <a:srgbClr val="FFC000"/>
          </a:solidFill>
        </p:spPr>
        <p:txBody>
          <a:bodyPr wrap="square" rtlCol="0">
            <a:spAutoFit/>
          </a:bodyPr>
          <a:lstStyle/>
          <a:p>
            <a:pPr algn="ctr"/>
            <a:endParaRPr lang="en-US" sz="5400" dirty="0" smtClean="0">
              <a:latin typeface="Boring Showers" panose="02000000000000000000" pitchFamily="2" charset="0"/>
            </a:endParaRPr>
          </a:p>
          <a:p>
            <a:pPr algn="ctr"/>
            <a:r>
              <a:rPr lang="en-US" sz="2800" dirty="0" smtClean="0">
                <a:latin typeface="Boring Showers" panose="02000000000000000000" pitchFamily="2" charset="0"/>
              </a:rPr>
              <a:t>Kelly’s Kids</a:t>
            </a:r>
          </a:p>
          <a:p>
            <a:pPr algn="ctr"/>
            <a:r>
              <a:rPr lang="en-US" sz="2800" dirty="0" smtClean="0">
                <a:latin typeface="Boring Showers" panose="02000000000000000000" pitchFamily="2" charset="0"/>
              </a:rPr>
              <a:t>2</a:t>
            </a:r>
            <a:r>
              <a:rPr lang="en-US" sz="2800" baseline="30000" dirty="0" smtClean="0">
                <a:latin typeface="Boring Showers" panose="02000000000000000000" pitchFamily="2" charset="0"/>
              </a:rPr>
              <a:t>nd</a:t>
            </a:r>
            <a:r>
              <a:rPr lang="en-US" sz="2800" dirty="0" smtClean="0">
                <a:latin typeface="Boring Showers" panose="02000000000000000000" pitchFamily="2" charset="0"/>
              </a:rPr>
              <a:t> Grade </a:t>
            </a:r>
          </a:p>
          <a:p>
            <a:pPr algn="ctr"/>
            <a:endParaRPr lang="en-US" sz="800" dirty="0" smtClean="0">
              <a:latin typeface="Boring Showers" panose="02000000000000000000" pitchFamily="2" charset="0"/>
            </a:endParaRPr>
          </a:p>
          <a:p>
            <a:pPr algn="ctr"/>
            <a:r>
              <a:rPr lang="en-US" sz="2400" dirty="0" smtClean="0">
                <a:latin typeface="Boring Showers" panose="02000000000000000000" pitchFamily="2" charset="0"/>
              </a:rPr>
              <a:t>Welcome Parents!  </a:t>
            </a:r>
          </a:p>
          <a:p>
            <a:pPr algn="ctr"/>
            <a:r>
              <a:rPr lang="en-US" sz="2400" dirty="0" smtClean="0">
                <a:latin typeface="Boring Showers" panose="02000000000000000000" pitchFamily="2" charset="0"/>
              </a:rPr>
              <a:t>-Please </a:t>
            </a:r>
            <a:r>
              <a:rPr lang="en-US" sz="2400" dirty="0">
                <a:latin typeface="Boring Showers" panose="02000000000000000000" pitchFamily="2" charset="0"/>
              </a:rPr>
              <a:t>read your child’s letter to you in their LA </a:t>
            </a:r>
            <a:r>
              <a:rPr lang="en-US" sz="2400" dirty="0" smtClean="0">
                <a:latin typeface="Boring Showers" panose="02000000000000000000" pitchFamily="2" charset="0"/>
              </a:rPr>
              <a:t>Journal and write a message back.</a:t>
            </a:r>
            <a:endParaRPr lang="en-US" sz="2400" dirty="0">
              <a:latin typeface="Boring Showers" panose="02000000000000000000" pitchFamily="2" charset="0"/>
            </a:endParaRPr>
          </a:p>
          <a:p>
            <a:pPr algn="ctr"/>
            <a:r>
              <a:rPr lang="en-US" sz="2400" dirty="0" smtClean="0">
                <a:latin typeface="Boring Showers" panose="02000000000000000000" pitchFamily="2" charset="0"/>
              </a:rPr>
              <a:t>- Feel free to leave messages in random spots in their other journals.  </a:t>
            </a:r>
            <a:endParaRPr lang="en-US" sz="2400" dirty="0">
              <a:latin typeface="Boring Showers" panose="02000000000000000000" pitchFamily="2" charset="0"/>
            </a:endParaRPr>
          </a:p>
          <a:p>
            <a:pPr algn="ctr"/>
            <a:r>
              <a:rPr lang="en-US" sz="2400" dirty="0" smtClean="0">
                <a:latin typeface="Boring Showers" panose="02000000000000000000" pitchFamily="2" charset="0"/>
              </a:rPr>
              <a:t>-You </a:t>
            </a:r>
            <a:r>
              <a:rPr lang="en-US" sz="2400" dirty="0">
                <a:latin typeface="Boring Showers" panose="02000000000000000000" pitchFamily="2" charset="0"/>
              </a:rPr>
              <a:t>may </a:t>
            </a:r>
            <a:r>
              <a:rPr lang="en-US" sz="2400" dirty="0" smtClean="0">
                <a:latin typeface="Boring Showers" panose="02000000000000000000" pitchFamily="2" charset="0"/>
              </a:rPr>
              <a:t>keep</a:t>
            </a:r>
            <a:r>
              <a:rPr lang="en-US" sz="2400" dirty="0" smtClean="0">
                <a:latin typeface="Boring Showers" panose="02000000000000000000" pitchFamily="2" charset="0"/>
              </a:rPr>
              <a:t> </a:t>
            </a:r>
            <a:r>
              <a:rPr lang="en-US" sz="2400" dirty="0">
                <a:latin typeface="Boring Showers" panose="02000000000000000000" pitchFamily="2" charset="0"/>
              </a:rPr>
              <a:t>the </a:t>
            </a:r>
            <a:r>
              <a:rPr lang="en-US" sz="2400" dirty="0" smtClean="0">
                <a:latin typeface="Boring Showers" panose="02000000000000000000" pitchFamily="2" charset="0"/>
              </a:rPr>
              <a:t>papers on the desk, </a:t>
            </a:r>
            <a:r>
              <a:rPr lang="en-US" sz="2400" dirty="0">
                <a:latin typeface="Boring Showers" panose="02000000000000000000" pitchFamily="2" charset="0"/>
              </a:rPr>
              <a:t>but leave the journal!</a:t>
            </a:r>
          </a:p>
          <a:p>
            <a:pPr algn="ctr"/>
            <a:r>
              <a:rPr lang="en-US" sz="2400" dirty="0" smtClean="0">
                <a:latin typeface="Boring Showers" panose="02000000000000000000" pitchFamily="2" charset="0"/>
              </a:rPr>
              <a:t>-Check </a:t>
            </a:r>
            <a:r>
              <a:rPr lang="en-US" sz="2400" dirty="0">
                <a:latin typeface="Boring Showers" panose="02000000000000000000" pitchFamily="2" charset="0"/>
              </a:rPr>
              <a:t>out the table to see if there is a way you can help us out this school year</a:t>
            </a:r>
            <a:r>
              <a:rPr lang="en-US" sz="2400" dirty="0" smtClean="0">
                <a:latin typeface="Boring Showers" panose="02000000000000000000" pitchFamily="2" charset="0"/>
              </a:rPr>
              <a:t>.</a:t>
            </a:r>
          </a:p>
          <a:p>
            <a:pPr algn="ctr"/>
            <a:endParaRPr lang="en-US" sz="2400" dirty="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1224">
            <a:off x="-2538871" y="615281"/>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2108">
            <a:off x="2991513" y="-184674"/>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92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999" y="680606"/>
            <a:ext cx="8273143" cy="5801588"/>
          </a:xfrm>
          <a:prstGeom prst="rect">
            <a:avLst/>
          </a:prstGeom>
          <a:solidFill>
            <a:srgbClr val="FFC000"/>
          </a:solidFill>
        </p:spPr>
        <p:txBody>
          <a:bodyPr wrap="square" rtlCol="0">
            <a:spAutoFit/>
          </a:bodyPr>
          <a:lstStyle/>
          <a:p>
            <a:pPr algn="ctr"/>
            <a:endParaRPr lang="en-US" sz="1100" dirty="0" smtClean="0">
              <a:latin typeface="Boring Showers" panose="02000000000000000000" pitchFamily="2" charset="0"/>
            </a:endParaRPr>
          </a:p>
          <a:p>
            <a:pPr algn="ctr"/>
            <a:r>
              <a:rPr lang="en-US" sz="4000" dirty="0" smtClean="0">
                <a:latin typeface="Boring Showers" panose="02000000000000000000" pitchFamily="2" charset="0"/>
              </a:rPr>
              <a:t>Year at a Glance</a:t>
            </a: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1850">
            <a:off x="-2824753" y="-286250"/>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8324">
            <a:off x="3718953" y="-478941"/>
            <a:ext cx="8549113" cy="19307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66823" y="1517372"/>
            <a:ext cx="7426686" cy="241614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6466" y="3985499"/>
            <a:ext cx="6098458" cy="2439383"/>
          </a:xfrm>
          <a:prstGeom prst="rect">
            <a:avLst/>
          </a:prstGeom>
        </p:spPr>
      </p:pic>
    </p:spTree>
    <p:extLst>
      <p:ext uri="{BB962C8B-B14F-4D97-AF65-F5344CB8AC3E}">
        <p14:creationId xmlns:p14="http://schemas.microsoft.com/office/powerpoint/2010/main" val="2640729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999" y="680606"/>
            <a:ext cx="8273143" cy="5801588"/>
          </a:xfrm>
          <a:prstGeom prst="rect">
            <a:avLst/>
          </a:prstGeom>
          <a:solidFill>
            <a:srgbClr val="FFC000"/>
          </a:solidFill>
        </p:spPr>
        <p:txBody>
          <a:bodyPr wrap="square" rtlCol="0">
            <a:spAutoFit/>
          </a:bodyPr>
          <a:lstStyle/>
          <a:p>
            <a:pPr algn="ctr"/>
            <a:endParaRPr lang="en-US" sz="1100" dirty="0" smtClean="0">
              <a:latin typeface="Boring Showers" panose="02000000000000000000" pitchFamily="2" charset="0"/>
            </a:endParaRPr>
          </a:p>
          <a:p>
            <a:pPr algn="ctr"/>
            <a:r>
              <a:rPr lang="en-US" sz="4000" dirty="0" smtClean="0">
                <a:latin typeface="Boring Showers" panose="02000000000000000000" pitchFamily="2" charset="0"/>
              </a:rPr>
              <a:t>Year at a Glance</a:t>
            </a: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1850">
            <a:off x="-2824753" y="-286250"/>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8324">
            <a:off x="3718953" y="-478941"/>
            <a:ext cx="8549113" cy="19307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hd113597\Desktop\Heal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30552"/>
            <a:ext cx="7315200" cy="288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Users\hd113597\Desktop\Technolog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302" y="4267200"/>
            <a:ext cx="6696785" cy="304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979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endParaRPr lang="en-US" smtClean="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7465" y="236538"/>
            <a:ext cx="9218930" cy="6384925"/>
          </a:xfrm>
          <a:prstGeom prst="rect">
            <a:avLst/>
          </a:prstGeom>
        </p:spPr>
      </p:pic>
    </p:spTree>
    <p:extLst>
      <p:ext uri="{BB962C8B-B14F-4D97-AF65-F5344CB8AC3E}">
        <p14:creationId xmlns:p14="http://schemas.microsoft.com/office/powerpoint/2010/main" val="1570960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999" y="680606"/>
            <a:ext cx="8273143" cy="5801588"/>
          </a:xfrm>
          <a:prstGeom prst="rect">
            <a:avLst/>
          </a:prstGeom>
          <a:solidFill>
            <a:srgbClr val="FFC000"/>
          </a:solidFill>
        </p:spPr>
        <p:txBody>
          <a:bodyPr wrap="square" rtlCol="0">
            <a:spAutoFit/>
          </a:bodyPr>
          <a:lstStyle/>
          <a:p>
            <a:pPr algn="ctr"/>
            <a:endParaRPr lang="en-US" sz="1100" dirty="0" smtClean="0">
              <a:latin typeface="Boring Showers" panose="02000000000000000000" pitchFamily="2" charset="0"/>
            </a:endParaRPr>
          </a:p>
          <a:p>
            <a:pPr algn="ctr"/>
            <a:r>
              <a:rPr lang="en-US" sz="4000" dirty="0" smtClean="0">
                <a:latin typeface="Boring Showers" panose="02000000000000000000" pitchFamily="2" charset="0"/>
              </a:rPr>
              <a:t>Love and Logic</a:t>
            </a: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1850">
            <a:off x="-2824753" y="-286250"/>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8324">
            <a:off x="3718953" y="-478941"/>
            <a:ext cx="8549113" cy="1930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lose this window"/>
          <p:cNvPicPr>
            <a:picLocks noChangeAspect="1" noChangeArrowheads="1"/>
          </p:cNvPicPr>
          <p:nvPr/>
        </p:nvPicPr>
        <p:blipFill>
          <a:blip r:embed="rId5" cstate="print"/>
          <a:srcRect/>
          <a:stretch>
            <a:fillRect/>
          </a:stretch>
        </p:blipFill>
        <p:spPr bwMode="auto">
          <a:xfrm>
            <a:off x="2569125" y="1585947"/>
            <a:ext cx="3896890" cy="5195853"/>
          </a:xfrm>
          <a:prstGeom prst="rect">
            <a:avLst/>
          </a:prstGeom>
          <a:noFill/>
          <a:ln w="9525">
            <a:noFill/>
            <a:miter lim="800000"/>
            <a:headEnd/>
            <a:tailEnd/>
          </a:ln>
        </p:spPr>
      </p:pic>
    </p:spTree>
    <p:extLst>
      <p:ext uri="{BB962C8B-B14F-4D97-AF65-F5344CB8AC3E}">
        <p14:creationId xmlns:p14="http://schemas.microsoft.com/office/powerpoint/2010/main" val="4095426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7" y="859738"/>
            <a:ext cx="8349343" cy="5555367"/>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200" dirty="0" smtClean="0">
              <a:latin typeface="Boring Showers" panose="02000000000000000000" pitchFamily="2" charset="0"/>
            </a:endParaRPr>
          </a:p>
          <a:p>
            <a:pPr algn="ctr"/>
            <a:r>
              <a:rPr lang="en-US" sz="2400" dirty="0" smtClean="0">
                <a:latin typeface="Boring Showers" panose="02000000000000000000" pitchFamily="2" charset="0"/>
              </a:rPr>
              <a:t>Behavior </a:t>
            </a:r>
            <a:r>
              <a:rPr lang="en-US" sz="2400" dirty="0" smtClean="0">
                <a:latin typeface="Boring Showers" panose="02000000000000000000" pitchFamily="2" charset="0"/>
              </a:rPr>
              <a:t>Checkpoints</a:t>
            </a:r>
            <a:endParaRPr lang="en-US" sz="2400" dirty="0" smtClean="0">
              <a:latin typeface="Boring Showers" panose="02000000000000000000" pitchFamily="2" charset="0"/>
            </a:endParaRPr>
          </a:p>
          <a:p>
            <a:r>
              <a:rPr lang="en-US" sz="2200" dirty="0" smtClean="0"/>
              <a:t>1. Organizes self and materials</a:t>
            </a:r>
          </a:p>
          <a:p>
            <a:r>
              <a:rPr lang="en-US" sz="2200" dirty="0" smtClean="0"/>
              <a:t>2. Works independently</a:t>
            </a:r>
          </a:p>
          <a:p>
            <a:r>
              <a:rPr lang="en-US" sz="2200" dirty="0" smtClean="0"/>
              <a:t>3. Asks questions/Seeks help when needed</a:t>
            </a:r>
          </a:p>
          <a:p>
            <a:r>
              <a:rPr lang="en-US" sz="2200" dirty="0" smtClean="0"/>
              <a:t>4. Completes tasks in a timely manner</a:t>
            </a:r>
          </a:p>
          <a:p>
            <a:r>
              <a:rPr lang="en-US" sz="2200" dirty="0" smtClean="0"/>
              <a:t>5. Uses self-control</a:t>
            </a:r>
          </a:p>
          <a:p>
            <a:r>
              <a:rPr lang="en-US" sz="2200" dirty="0" smtClean="0"/>
              <a:t>6. Exhibits good listening skills</a:t>
            </a:r>
          </a:p>
          <a:p>
            <a:r>
              <a:rPr lang="en-US" sz="2200" dirty="0" smtClean="0"/>
              <a:t>7. Accepts responsibility for behavior</a:t>
            </a:r>
          </a:p>
          <a:p>
            <a:r>
              <a:rPr lang="en-US" sz="2200" dirty="0" smtClean="0"/>
              <a:t>8. Works cooperatively with others</a:t>
            </a:r>
          </a:p>
          <a:p>
            <a:r>
              <a:rPr lang="en-US" sz="2200" dirty="0" smtClean="0"/>
              <a:t>9. Controls talking</a:t>
            </a:r>
          </a:p>
          <a:p>
            <a:r>
              <a:rPr lang="en-US" sz="2200" dirty="0" smtClean="0"/>
              <a:t>10. Follows directions</a:t>
            </a:r>
          </a:p>
          <a:p>
            <a:r>
              <a:rPr lang="en-US" sz="2200" dirty="0" smtClean="0"/>
              <a:t>11. Shows respect for peers</a:t>
            </a:r>
          </a:p>
          <a:p>
            <a:r>
              <a:rPr lang="en-US" sz="2200" dirty="0" smtClean="0"/>
              <a:t>12. Shows respect for authority</a:t>
            </a:r>
          </a:p>
          <a:p>
            <a:r>
              <a:rPr lang="en-US" sz="2200" dirty="0" smtClean="0"/>
              <a:t>13. Shows respect for property</a:t>
            </a:r>
            <a:endParaRPr lang="en-US" sz="22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262760" y="28564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3803">
            <a:off x="2363947" y="42915"/>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7" y="859738"/>
            <a:ext cx="8349343" cy="5770811"/>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2nd </a:t>
            </a:r>
            <a:r>
              <a:rPr lang="en-US" sz="3600" dirty="0" smtClean="0">
                <a:latin typeface="Boring Showers" panose="02000000000000000000" pitchFamily="2" charset="0"/>
              </a:rPr>
              <a:t>Grade </a:t>
            </a:r>
          </a:p>
          <a:p>
            <a:pPr algn="ctr"/>
            <a:r>
              <a:rPr lang="en-US" sz="3600" dirty="0" smtClean="0">
                <a:latin typeface="Boring Showers" panose="02000000000000000000" pitchFamily="2" charset="0"/>
              </a:rPr>
              <a:t>Incentives</a:t>
            </a:r>
          </a:p>
          <a:p>
            <a:pPr algn="ctr"/>
            <a:endParaRPr lang="en-US" sz="2400" dirty="0" smtClean="0">
              <a:latin typeface="Boring Showers" panose="02000000000000000000" pitchFamily="2" charset="0"/>
            </a:endParaRPr>
          </a:p>
          <a:p>
            <a:pPr marL="342900" indent="-342900">
              <a:buFont typeface="Arial" panose="020B0604020202020204" pitchFamily="34" charset="0"/>
              <a:buChar char="•"/>
            </a:pPr>
            <a:r>
              <a:rPr lang="en-US" sz="2400" dirty="0" smtClean="0">
                <a:latin typeface="Boring Showers" panose="02000000000000000000" pitchFamily="2" charset="0"/>
              </a:rPr>
              <a:t>Gold Tickets and Ford Friday</a:t>
            </a:r>
          </a:p>
          <a:p>
            <a:pPr marL="342900" indent="-342900">
              <a:buFont typeface="Arial" panose="020B0604020202020204" pitchFamily="34" charset="0"/>
              <a:buChar char="•"/>
            </a:pPr>
            <a:endParaRPr lang="en-US" sz="2400" dirty="0" smtClean="0">
              <a:latin typeface="Boring Showers" panose="02000000000000000000" pitchFamily="2" charset="0"/>
            </a:endParaRPr>
          </a:p>
          <a:p>
            <a:pPr marL="342900" indent="-342900">
              <a:buFont typeface="Arial" panose="020B0604020202020204" pitchFamily="34" charset="0"/>
              <a:buChar char="•"/>
            </a:pPr>
            <a:r>
              <a:rPr lang="en-US" sz="2400" dirty="0" smtClean="0">
                <a:latin typeface="Boring Showers" panose="02000000000000000000" pitchFamily="2" charset="0"/>
              </a:rPr>
              <a:t>B.U.G.S. </a:t>
            </a:r>
            <a:r>
              <a:rPr lang="en-US" sz="2400" dirty="0" smtClean="0">
                <a:latin typeface="Boring Showers" panose="02000000000000000000" pitchFamily="2" charset="0"/>
              </a:rPr>
              <a:t>Tickets</a:t>
            </a:r>
          </a:p>
          <a:p>
            <a:pPr marL="342900" indent="-342900">
              <a:buFont typeface="Arial" panose="020B0604020202020204" pitchFamily="34" charset="0"/>
              <a:buChar char="•"/>
            </a:pPr>
            <a:endParaRPr lang="en-US" sz="2400" dirty="0" smtClean="0">
              <a:latin typeface="Boring Showers" panose="02000000000000000000" pitchFamily="2" charset="0"/>
            </a:endParaRPr>
          </a:p>
          <a:p>
            <a:pPr marL="342900" indent="-342900">
              <a:buFont typeface="Arial" panose="020B0604020202020204" pitchFamily="34" charset="0"/>
              <a:buChar char="•"/>
            </a:pPr>
            <a:r>
              <a:rPr lang="en-US" sz="2400" dirty="0" smtClean="0">
                <a:latin typeface="Boring Showers" panose="02000000000000000000" pitchFamily="2" charset="0"/>
              </a:rPr>
              <a:t>Table Cubes</a:t>
            </a:r>
            <a:endParaRPr lang="en-US" sz="2400" dirty="0" smtClean="0">
              <a:latin typeface="Boring Showers" panose="02000000000000000000" pitchFamily="2" charset="0"/>
            </a:endParaRPr>
          </a:p>
          <a:p>
            <a:pPr marL="342900" indent="-342900">
              <a:buFont typeface="Arial" panose="020B0604020202020204" pitchFamily="34" charset="0"/>
              <a:buChar char="•"/>
            </a:pPr>
            <a:endParaRPr lang="en-US" sz="2400" dirty="0" smtClean="0">
              <a:latin typeface="Boring Showers" panose="02000000000000000000" pitchFamily="2" charset="0"/>
            </a:endParaRPr>
          </a:p>
          <a:p>
            <a:pPr marL="342900" indent="-342900">
              <a:buFont typeface="Arial" panose="020B0604020202020204" pitchFamily="34" charset="0"/>
              <a:buChar char="•"/>
            </a:pPr>
            <a:r>
              <a:rPr lang="en-US" sz="2400" dirty="0" smtClean="0">
                <a:latin typeface="Boring Showers" panose="02000000000000000000" pitchFamily="2" charset="0"/>
              </a:rPr>
              <a:t>Class Compliments </a:t>
            </a:r>
            <a:r>
              <a:rPr lang="en-US" sz="2400" dirty="0" smtClean="0">
                <a:latin typeface="Boring Showers" panose="02000000000000000000" pitchFamily="2" charset="0"/>
              </a:rPr>
              <a:t>Celebrations</a:t>
            </a:r>
          </a:p>
          <a:p>
            <a:endParaRPr lang="en-US" sz="24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1154966" y="674357"/>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3803">
            <a:off x="2609060" y="661325"/>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42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7" y="859738"/>
            <a:ext cx="8349343" cy="5586145"/>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Birthday’s</a:t>
            </a:r>
            <a:endParaRPr lang="en-US" sz="3600" dirty="0">
              <a:latin typeface="Boring Showers" panose="02000000000000000000" pitchFamily="2" charset="0"/>
            </a:endParaRPr>
          </a:p>
          <a:p>
            <a:pPr algn="ctr"/>
            <a:r>
              <a:rPr lang="en-US" sz="2400" dirty="0" smtClean="0">
                <a:latin typeface="Boring Showers" panose="02000000000000000000" pitchFamily="2" charset="0"/>
              </a:rPr>
              <a:t>We love to celebrate birthday’s!  </a:t>
            </a:r>
          </a:p>
          <a:p>
            <a:pPr algn="ctr"/>
            <a:r>
              <a:rPr lang="en-US" sz="2400" dirty="0" smtClean="0">
                <a:latin typeface="Boring Showers" panose="02000000000000000000" pitchFamily="2" charset="0"/>
              </a:rPr>
              <a:t>-You are welcome to send in or bring a treat to share during lunch. </a:t>
            </a:r>
          </a:p>
          <a:p>
            <a:pPr algn="ctr"/>
            <a:r>
              <a:rPr lang="en-US" sz="2400" dirty="0" smtClean="0">
                <a:latin typeface="Boring Showers" panose="02000000000000000000" pitchFamily="2" charset="0"/>
              </a:rPr>
              <a:t> -Meet us at 11:30 in the front hall or in the small cafeteria.  </a:t>
            </a:r>
          </a:p>
          <a:p>
            <a:pPr algn="ctr"/>
            <a:r>
              <a:rPr lang="en-US" sz="2400" dirty="0" smtClean="0">
                <a:latin typeface="Boring Showers" panose="02000000000000000000" pitchFamily="2" charset="0"/>
              </a:rPr>
              <a:t>-We have 22 students and we do have a </a:t>
            </a:r>
          </a:p>
          <a:p>
            <a:pPr algn="ctr"/>
            <a:r>
              <a:rPr lang="en-US" sz="2400" dirty="0" smtClean="0">
                <a:latin typeface="Boring Showers" panose="02000000000000000000" pitchFamily="2" charset="0"/>
              </a:rPr>
              <a:t>TREE NUT allergy. </a:t>
            </a:r>
          </a:p>
          <a:p>
            <a:pPr algn="ctr"/>
            <a:r>
              <a:rPr lang="en-US" sz="2400" dirty="0" smtClean="0">
                <a:latin typeface="Boring Showers" panose="02000000000000000000" pitchFamily="2" charset="0"/>
              </a:rPr>
              <a:t>-Please make sure to celebrate those summer birthday’s!  Celebrating their half birthday’s work great!</a:t>
            </a:r>
            <a:endParaRPr lang="en-US" sz="24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1154966" y="674357"/>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3803">
            <a:off x="2694881" y="481667"/>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8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7" y="859738"/>
            <a:ext cx="8349343" cy="5401479"/>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2nd Grade </a:t>
            </a:r>
          </a:p>
          <a:p>
            <a:pPr algn="ctr"/>
            <a:r>
              <a:rPr lang="en-US" sz="3600" dirty="0" smtClean="0">
                <a:latin typeface="Boring Showers" panose="02000000000000000000" pitchFamily="2" charset="0"/>
              </a:rPr>
              <a:t>Field Trips</a:t>
            </a:r>
          </a:p>
          <a:p>
            <a:pPr algn="ctr"/>
            <a:endParaRPr lang="en-US" sz="2400" dirty="0" smtClean="0">
              <a:latin typeface="Boring Showers" panose="02000000000000000000" pitchFamily="2" charset="0"/>
            </a:endParaRPr>
          </a:p>
          <a:p>
            <a:r>
              <a:rPr lang="en-US" sz="2400" dirty="0" smtClean="0">
                <a:latin typeface="Boring Showers" panose="02000000000000000000" pitchFamily="2" charset="0"/>
              </a:rPr>
              <a:t>*</a:t>
            </a:r>
            <a:r>
              <a:rPr lang="en-US" sz="2400" dirty="0" err="1" smtClean="0">
                <a:latin typeface="Boring Showers" panose="02000000000000000000" pitchFamily="2" charset="0"/>
              </a:rPr>
              <a:t>Tellus</a:t>
            </a:r>
            <a:r>
              <a:rPr lang="en-US" sz="2400" dirty="0" smtClean="0">
                <a:latin typeface="Boring Showers" panose="02000000000000000000" pitchFamily="2" charset="0"/>
              </a:rPr>
              <a:t> Museum-Science Standards</a:t>
            </a:r>
          </a:p>
          <a:p>
            <a:endParaRPr lang="en-US" sz="2400" dirty="0" smtClean="0">
              <a:latin typeface="Boring Showers" panose="02000000000000000000" pitchFamily="2" charset="0"/>
            </a:endParaRPr>
          </a:p>
          <a:p>
            <a:r>
              <a:rPr lang="en-US" sz="2400" dirty="0" smtClean="0">
                <a:latin typeface="Boring Showers" panose="02000000000000000000" pitchFamily="2" charset="0"/>
              </a:rPr>
              <a:t>*Fire Safety- Health/Safety Standards</a:t>
            </a:r>
          </a:p>
          <a:p>
            <a:endParaRPr lang="en-US" sz="2400" dirty="0" smtClean="0">
              <a:latin typeface="Boring Showers" panose="02000000000000000000" pitchFamily="2" charset="0"/>
            </a:endParaRPr>
          </a:p>
          <a:p>
            <a:r>
              <a:rPr lang="en-US" sz="2400" dirty="0" smtClean="0">
                <a:latin typeface="Boring Showers" panose="02000000000000000000" pitchFamily="2" charset="0"/>
              </a:rPr>
              <a:t>*Performing Arts- Fine Arts</a:t>
            </a:r>
          </a:p>
          <a:p>
            <a:endParaRPr lang="en-US" sz="2400" dirty="0">
              <a:latin typeface="Boring Showers" panose="02000000000000000000" pitchFamily="2" charset="0"/>
            </a:endParaRPr>
          </a:p>
          <a:p>
            <a:endParaRPr lang="en-US" sz="24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1154966" y="674357"/>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3803">
            <a:off x="2609060" y="661325"/>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39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560" y="511329"/>
            <a:ext cx="8349343" cy="5386090"/>
          </a:xfrm>
          <a:prstGeom prst="rect">
            <a:avLst/>
          </a:prstGeom>
          <a:solidFill>
            <a:srgbClr val="FFC000"/>
          </a:solidFill>
        </p:spPr>
        <p:txBody>
          <a:bodyPr wrap="square" rtlCol="0">
            <a:spAutoFit/>
          </a:bodyPr>
          <a:lstStyle/>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Communication </a:t>
            </a:r>
          </a:p>
          <a:p>
            <a:pPr algn="ctr"/>
            <a:r>
              <a:rPr lang="en-US" sz="3600" dirty="0">
                <a:latin typeface="Boring Showers" panose="02000000000000000000" pitchFamily="2" charset="0"/>
              </a:rPr>
              <a:t>B</a:t>
            </a:r>
            <a:r>
              <a:rPr lang="en-US" sz="3600" dirty="0" smtClean="0">
                <a:latin typeface="Boring Showers" panose="02000000000000000000" pitchFamily="2" charset="0"/>
              </a:rPr>
              <a:t>etween </a:t>
            </a:r>
            <a:r>
              <a:rPr lang="en-US" sz="3600" dirty="0">
                <a:latin typeface="Boring Showers" panose="02000000000000000000" pitchFamily="2" charset="0"/>
              </a:rPr>
              <a:t>H</a:t>
            </a:r>
            <a:r>
              <a:rPr lang="en-US" sz="3600" dirty="0" smtClean="0">
                <a:latin typeface="Boring Showers" panose="02000000000000000000" pitchFamily="2" charset="0"/>
              </a:rPr>
              <a:t>ome &amp; School</a:t>
            </a:r>
          </a:p>
          <a:p>
            <a:pPr algn="ctr"/>
            <a:endParaRPr lang="en-US" sz="2400" dirty="0" smtClean="0">
              <a:latin typeface="Boring Showers" panose="02000000000000000000" pitchFamily="2" charset="0"/>
            </a:endParaRPr>
          </a:p>
          <a:p>
            <a:pPr algn="ctr"/>
            <a:endParaRPr lang="en-US" sz="2400" dirty="0">
              <a:latin typeface="Boring Showers" panose="02000000000000000000" pitchFamily="2" charset="0"/>
            </a:endParaRPr>
          </a:p>
          <a:p>
            <a:pPr algn="ctr"/>
            <a:r>
              <a:rPr lang="en-US" sz="2400" dirty="0" smtClean="0">
                <a:latin typeface="Boring Showers" panose="02000000000000000000" pitchFamily="2" charset="0"/>
              </a:rPr>
              <a:t>***Teacher Texts through BLOOMZ</a:t>
            </a:r>
          </a:p>
          <a:p>
            <a:pPr algn="ctr"/>
            <a:r>
              <a:rPr lang="en-US" sz="2400" dirty="0" smtClean="0">
                <a:latin typeface="Boring Showers" panose="02000000000000000000" pitchFamily="2" charset="0"/>
              </a:rPr>
              <a:t>(Please join using the form on your desk,)</a:t>
            </a:r>
            <a:endParaRPr lang="en-US" sz="2400" dirty="0">
              <a:latin typeface="Boring Showers" panose="02000000000000000000" pitchFamily="2" charset="0"/>
            </a:endParaRPr>
          </a:p>
          <a:p>
            <a:pPr marL="342900" indent="-342900" algn="ctr">
              <a:buFont typeface="Arial" panose="020B0604020202020204" pitchFamily="34" charset="0"/>
              <a:buChar char="•"/>
            </a:pPr>
            <a:r>
              <a:rPr lang="en-US" sz="2000" dirty="0" smtClean="0">
                <a:latin typeface="Boring Showers" panose="02000000000000000000" pitchFamily="2" charset="0"/>
              </a:rPr>
              <a:t>Agendas </a:t>
            </a:r>
          </a:p>
          <a:p>
            <a:pPr marL="342900" indent="-342900" algn="ctr">
              <a:buFont typeface="Arial" panose="020B0604020202020204" pitchFamily="34" charset="0"/>
              <a:buChar char="•"/>
            </a:pPr>
            <a:r>
              <a:rPr lang="en-US" sz="2000" dirty="0" smtClean="0">
                <a:latin typeface="Boring Showers" panose="02000000000000000000" pitchFamily="2" charset="0"/>
              </a:rPr>
              <a:t>Weekly Folders</a:t>
            </a:r>
          </a:p>
          <a:p>
            <a:pPr marL="342900" indent="-342900" algn="ctr">
              <a:buFont typeface="Arial" panose="020B0604020202020204" pitchFamily="34" charset="0"/>
              <a:buChar char="•"/>
            </a:pPr>
            <a:r>
              <a:rPr lang="en-US" sz="2000" dirty="0" smtClean="0">
                <a:latin typeface="Boring Showers" panose="02000000000000000000" pitchFamily="2" charset="0"/>
              </a:rPr>
              <a:t>Reading Logs</a:t>
            </a:r>
          </a:p>
          <a:p>
            <a:pPr marL="342900" indent="-342900" algn="ctr">
              <a:buFont typeface="Arial" panose="020B0604020202020204" pitchFamily="34" charset="0"/>
              <a:buChar char="•"/>
            </a:pPr>
            <a:r>
              <a:rPr lang="en-US" sz="2000" dirty="0" smtClean="0">
                <a:latin typeface="Boring Showers" panose="02000000000000000000" pitchFamily="2" charset="0"/>
              </a:rPr>
              <a:t>Webpages/Blog  </a:t>
            </a:r>
          </a:p>
          <a:p>
            <a:pPr marL="342900" indent="-342900" algn="ctr">
              <a:buFont typeface="Arial" panose="020B0604020202020204" pitchFamily="34" charset="0"/>
              <a:buChar char="•"/>
            </a:pPr>
            <a:r>
              <a:rPr lang="en-US" sz="2000" dirty="0" smtClean="0">
                <a:latin typeface="Boring Showers" panose="02000000000000000000" pitchFamily="2" charset="0"/>
              </a:rPr>
              <a:t>Group Emails</a:t>
            </a:r>
          </a:p>
          <a:p>
            <a:pPr marL="342900" indent="-342900" algn="ctr">
              <a:buFont typeface="Arial" panose="020B0604020202020204" pitchFamily="34" charset="0"/>
              <a:buChar char="•"/>
            </a:pPr>
            <a:r>
              <a:rPr lang="en-US" sz="2000" dirty="0" smtClean="0">
                <a:latin typeface="Boring Showers" panose="02000000000000000000" pitchFamily="2" charset="0"/>
              </a:rPr>
              <a:t>School-wide phone messages</a:t>
            </a:r>
          </a:p>
          <a:p>
            <a:pPr marL="342900" indent="-342900" algn="ctr">
              <a:buFont typeface="Arial" panose="020B0604020202020204" pitchFamily="34" charset="0"/>
              <a:buChar char="•"/>
            </a:pPr>
            <a:endParaRPr lang="en-US" sz="20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46171">
            <a:off x="-5355409" y="1305774"/>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2256">
            <a:off x="5324789" y="523853"/>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510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8" y="533400"/>
            <a:ext cx="8349343" cy="5832366"/>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Morning Work/Homework</a:t>
            </a:r>
            <a:endParaRPr lang="en-US" sz="3600" dirty="0" smtClean="0">
              <a:latin typeface="Boring Showers" panose="02000000000000000000" pitchFamily="2" charset="0"/>
            </a:endParaRPr>
          </a:p>
          <a:p>
            <a:pPr algn="ctr"/>
            <a:endParaRPr lang="en-US" sz="800" dirty="0" smtClean="0">
              <a:latin typeface="Boring Showers" panose="02000000000000000000" pitchFamily="2" charset="0"/>
            </a:endParaRPr>
          </a:p>
          <a:p>
            <a:pPr algn="ctr"/>
            <a:endParaRPr lang="en-US" sz="800" dirty="0" smtClean="0">
              <a:latin typeface="Boring Showers" panose="02000000000000000000" pitchFamily="2" charset="0"/>
            </a:endParaRPr>
          </a:p>
          <a:p>
            <a:pPr marL="342900" indent="-342900" algn="ctr">
              <a:buFont typeface="Arial" panose="020B0604020202020204" pitchFamily="34" charset="0"/>
              <a:buChar char="•"/>
            </a:pPr>
            <a:endParaRPr lang="en-US" sz="2400" dirty="0" smtClean="0">
              <a:latin typeface="Boring Showers" panose="02000000000000000000" pitchFamily="2" charset="0"/>
            </a:endParaRPr>
          </a:p>
          <a:p>
            <a:pPr marL="342900" indent="-342900" algn="ctr">
              <a:buFont typeface="Arial" panose="020B0604020202020204" pitchFamily="34" charset="0"/>
              <a:buChar char="•"/>
            </a:pPr>
            <a:r>
              <a:rPr lang="en-US" sz="2400" dirty="0" smtClean="0">
                <a:latin typeface="Boring Showers" panose="02000000000000000000" pitchFamily="2" charset="0"/>
              </a:rPr>
              <a:t>Morning Work is a fun way to start our day-</a:t>
            </a:r>
          </a:p>
          <a:p>
            <a:pPr algn="ctr"/>
            <a:r>
              <a:rPr lang="en-US" sz="2400" dirty="0" smtClean="0">
                <a:latin typeface="Boring Showers" panose="02000000000000000000" pitchFamily="2" charset="0"/>
              </a:rPr>
              <a:t>(Made It Monday, Tell Them Tuesday, Thankful Thursday, Finish It Friday.)</a:t>
            </a:r>
            <a:endParaRPr lang="en-US" sz="2400" dirty="0" smtClean="0">
              <a:latin typeface="Boring Showers" panose="02000000000000000000" pitchFamily="2" charset="0"/>
            </a:endParaRPr>
          </a:p>
          <a:p>
            <a:pPr marL="342900" indent="-342900" algn="ctr">
              <a:buFont typeface="Arial" panose="020B0604020202020204" pitchFamily="34" charset="0"/>
              <a:buChar char="•"/>
            </a:pPr>
            <a:endParaRPr lang="en-US" sz="2400" dirty="0" smtClean="0">
              <a:latin typeface="Boring Showers" panose="02000000000000000000" pitchFamily="2" charset="0"/>
            </a:endParaRPr>
          </a:p>
          <a:p>
            <a:pPr marL="342900" indent="-342900" algn="ctr">
              <a:buFont typeface="Arial" panose="020B0604020202020204" pitchFamily="34" charset="0"/>
              <a:buChar char="•"/>
            </a:pPr>
            <a:r>
              <a:rPr lang="en-US" sz="2400" dirty="0" smtClean="0">
                <a:latin typeface="Boring Showers" panose="02000000000000000000" pitchFamily="2" charset="0"/>
              </a:rPr>
              <a:t>Homework </a:t>
            </a:r>
            <a:r>
              <a:rPr lang="en-US" sz="2400" dirty="0" smtClean="0">
                <a:latin typeface="Boring Showers" panose="02000000000000000000" pitchFamily="2" charset="0"/>
              </a:rPr>
              <a:t>is </a:t>
            </a:r>
            <a:r>
              <a:rPr lang="en-US" sz="2400" dirty="0" smtClean="0">
                <a:latin typeface="Boring Showers" panose="02000000000000000000" pitchFamily="2" charset="0"/>
              </a:rPr>
              <a:t>intended </a:t>
            </a:r>
            <a:r>
              <a:rPr lang="en-US" sz="2400" dirty="0" smtClean="0">
                <a:latin typeface="Boring Showers" panose="02000000000000000000" pitchFamily="2" charset="0"/>
              </a:rPr>
              <a:t>to reinforce understanding and build confidence</a:t>
            </a:r>
            <a:r>
              <a:rPr lang="en-US" sz="2400" dirty="0" smtClean="0">
                <a:latin typeface="Boring Showers" panose="02000000000000000000" pitchFamily="2" charset="0"/>
              </a:rPr>
              <a:t>. This doesn’t always happen, so if you ever have craziness, just write a note in the agenda and skip it!   </a:t>
            </a:r>
            <a:endParaRPr lang="en-US" sz="2000" dirty="0" smtClean="0">
              <a:latin typeface="Boring Showers" panose="02000000000000000000" pitchFamily="2" charset="0"/>
            </a:endParaRPr>
          </a:p>
          <a:p>
            <a:endParaRPr lang="en-US" sz="24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450365" y="36184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3803">
            <a:off x="2668747" y="-431962"/>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27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8" y="762000"/>
            <a:ext cx="8349343" cy="5386090"/>
          </a:xfrm>
          <a:prstGeom prst="rect">
            <a:avLst/>
          </a:prstGeom>
          <a:solidFill>
            <a:srgbClr val="FFC000"/>
          </a:solidFill>
        </p:spPr>
        <p:txBody>
          <a:bodyPr wrap="square" rtlCol="0">
            <a:spAutoFit/>
          </a:bodyPr>
          <a:lstStyle/>
          <a:p>
            <a:pPr algn="ctr"/>
            <a:endParaRPr lang="en-US" sz="5400" dirty="0" smtClean="0">
              <a:latin typeface="Boring Showers" panose="02000000000000000000" pitchFamily="2" charset="0"/>
            </a:endParaRPr>
          </a:p>
          <a:p>
            <a:pPr algn="ctr"/>
            <a:endParaRPr lang="en-US" sz="5400" dirty="0" smtClean="0">
              <a:latin typeface="Boring Showers" panose="02000000000000000000" pitchFamily="2" charset="0"/>
            </a:endParaRPr>
          </a:p>
          <a:p>
            <a:pPr algn="ctr"/>
            <a:r>
              <a:rPr lang="en-US" sz="5400" dirty="0" smtClean="0">
                <a:latin typeface="Boring Showers" panose="02000000000000000000" pitchFamily="2" charset="0"/>
              </a:rPr>
              <a:t>Kelly’s Kids</a:t>
            </a:r>
          </a:p>
          <a:p>
            <a:pPr algn="ctr"/>
            <a:r>
              <a:rPr lang="en-US" sz="5400" dirty="0" smtClean="0">
                <a:latin typeface="Boring Showers" panose="02000000000000000000" pitchFamily="2" charset="0"/>
              </a:rPr>
              <a:t>2</a:t>
            </a:r>
            <a:r>
              <a:rPr lang="en-US" sz="5400" baseline="30000" dirty="0" smtClean="0">
                <a:latin typeface="Boring Showers" panose="02000000000000000000" pitchFamily="2" charset="0"/>
              </a:rPr>
              <a:t>nd</a:t>
            </a:r>
            <a:r>
              <a:rPr lang="en-US" sz="5400" dirty="0" smtClean="0">
                <a:latin typeface="Boring Showers" panose="02000000000000000000" pitchFamily="2" charset="0"/>
              </a:rPr>
              <a:t> Grade </a:t>
            </a:r>
            <a:endParaRPr lang="en-US" sz="800" dirty="0" smtClean="0">
              <a:latin typeface="Boring Showers" panose="02000000000000000000" pitchFamily="2" charset="0"/>
            </a:endParaRPr>
          </a:p>
          <a:p>
            <a:pPr algn="ctr"/>
            <a:endParaRPr lang="en-US" sz="800" dirty="0" smtClean="0">
              <a:latin typeface="Boring Showers" panose="02000000000000000000" pitchFamily="2" charset="0"/>
            </a:endParaRPr>
          </a:p>
          <a:p>
            <a:pPr algn="ctr"/>
            <a:r>
              <a:rPr lang="en-US" sz="4000" dirty="0" smtClean="0">
                <a:latin typeface="Boring Showers" panose="02000000000000000000" pitchFamily="2" charset="0"/>
              </a:rPr>
              <a:t>Welcome Parents!  </a:t>
            </a:r>
          </a:p>
          <a:p>
            <a:pPr algn="ctr"/>
            <a:r>
              <a:rPr lang="en-US" sz="4000" dirty="0" smtClean="0">
                <a:latin typeface="Boring Showers" panose="02000000000000000000" pitchFamily="2" charset="0"/>
              </a:rPr>
              <a:t>Thank you for coming to the </a:t>
            </a:r>
            <a:r>
              <a:rPr lang="en-US" sz="4000" dirty="0" smtClean="0">
                <a:latin typeface="Boring Showers" panose="02000000000000000000" pitchFamily="2" charset="0"/>
              </a:rPr>
              <a:t>Kelly’s Kids </a:t>
            </a:r>
            <a:r>
              <a:rPr lang="en-US" sz="4000" dirty="0" smtClean="0">
                <a:latin typeface="Boring Showers" panose="02000000000000000000" pitchFamily="2" charset="0"/>
              </a:rPr>
              <a:t>Open House!</a:t>
            </a: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1224">
            <a:off x="-1801082" y="854959"/>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55239">
            <a:off x="2094963" y="-96888"/>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07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8" y="533400"/>
            <a:ext cx="8349343" cy="5832366"/>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Morning Work/Homework</a:t>
            </a:r>
            <a:endParaRPr lang="en-US" sz="3600" dirty="0" smtClean="0">
              <a:latin typeface="Boring Showers" panose="02000000000000000000" pitchFamily="2" charset="0"/>
            </a:endParaRPr>
          </a:p>
          <a:p>
            <a:pPr algn="ctr"/>
            <a:endParaRPr lang="en-US" sz="800" dirty="0" smtClean="0">
              <a:latin typeface="Boring Showers" panose="02000000000000000000" pitchFamily="2" charset="0"/>
            </a:endParaRPr>
          </a:p>
          <a:p>
            <a:pPr algn="ctr"/>
            <a:endParaRPr lang="en-US" sz="800" dirty="0" smtClean="0">
              <a:latin typeface="Boring Showers" panose="02000000000000000000" pitchFamily="2" charset="0"/>
            </a:endParaRPr>
          </a:p>
          <a:p>
            <a:pPr marL="342900" indent="-342900" algn="ctr">
              <a:buFont typeface="Arial" panose="020B0604020202020204" pitchFamily="34" charset="0"/>
              <a:buChar char="•"/>
            </a:pPr>
            <a:endParaRPr lang="en-US" sz="2400" dirty="0" smtClean="0">
              <a:latin typeface="Boring Showers" panose="02000000000000000000" pitchFamily="2" charset="0"/>
            </a:endParaRPr>
          </a:p>
          <a:p>
            <a:pPr marL="342900" indent="-342900" algn="ctr">
              <a:buFont typeface="Arial" panose="020B0604020202020204" pitchFamily="34" charset="0"/>
              <a:buChar char="•"/>
            </a:pPr>
            <a:endParaRPr lang="en-US" sz="2400" dirty="0">
              <a:latin typeface="Boring Showers" panose="02000000000000000000" pitchFamily="2" charset="0"/>
            </a:endParaRPr>
          </a:p>
          <a:p>
            <a:pPr marL="342900" indent="-342900" algn="ctr">
              <a:buFont typeface="Arial" panose="020B0604020202020204" pitchFamily="34" charset="0"/>
              <a:buChar char="•"/>
            </a:pPr>
            <a:endParaRPr lang="en-US" sz="2400" dirty="0" smtClean="0">
              <a:latin typeface="Boring Showers" panose="02000000000000000000" pitchFamily="2" charset="0"/>
            </a:endParaRPr>
          </a:p>
          <a:p>
            <a:pPr marL="342900" indent="-342900" algn="ctr">
              <a:buFont typeface="Arial" panose="020B0604020202020204" pitchFamily="34" charset="0"/>
              <a:buChar char="•"/>
            </a:pPr>
            <a:endParaRPr lang="en-US" sz="2400" dirty="0">
              <a:latin typeface="Boring Showers" panose="02000000000000000000" pitchFamily="2" charset="0"/>
            </a:endParaRPr>
          </a:p>
          <a:p>
            <a:pPr marL="342900" indent="-342900" algn="ctr">
              <a:buFont typeface="Arial" panose="020B0604020202020204" pitchFamily="34" charset="0"/>
              <a:buChar char="•"/>
            </a:pPr>
            <a:endParaRPr lang="en-US" sz="2400" dirty="0" smtClean="0">
              <a:latin typeface="Boring Showers" panose="02000000000000000000" pitchFamily="2" charset="0"/>
            </a:endParaRPr>
          </a:p>
          <a:p>
            <a:pPr marL="342900" indent="-342900" algn="ctr">
              <a:buFont typeface="Arial" panose="020B0604020202020204" pitchFamily="34" charset="0"/>
              <a:buChar char="•"/>
            </a:pPr>
            <a:endParaRPr lang="en-US" sz="2400" dirty="0">
              <a:latin typeface="Boring Showers" panose="02000000000000000000" pitchFamily="2" charset="0"/>
            </a:endParaRPr>
          </a:p>
          <a:p>
            <a:pPr marL="342900" indent="-342900" algn="ctr">
              <a:buFont typeface="Arial" panose="020B0604020202020204" pitchFamily="34" charset="0"/>
              <a:buChar char="•"/>
            </a:pPr>
            <a:endParaRPr lang="en-US" sz="2400" dirty="0" smtClean="0">
              <a:latin typeface="Boring Showers" panose="02000000000000000000" pitchFamily="2" charset="0"/>
            </a:endParaRPr>
          </a:p>
          <a:p>
            <a:pPr marL="342900" indent="-342900" algn="ctr">
              <a:buFont typeface="Arial" panose="020B0604020202020204" pitchFamily="34" charset="0"/>
              <a:buChar char="•"/>
            </a:pPr>
            <a:endParaRPr lang="en-US" sz="2400" dirty="0">
              <a:latin typeface="Boring Showers" panose="02000000000000000000" pitchFamily="2" charset="0"/>
            </a:endParaRPr>
          </a:p>
          <a:p>
            <a:pPr marL="342900" indent="-342900" algn="ctr">
              <a:buFont typeface="Arial" panose="020B0604020202020204" pitchFamily="34" charset="0"/>
              <a:buChar char="•"/>
            </a:pPr>
            <a:endParaRPr lang="en-US" sz="2400" dirty="0" smtClean="0">
              <a:latin typeface="Boring Showers" panose="02000000000000000000" pitchFamily="2" charset="0"/>
            </a:endParaRPr>
          </a:p>
          <a:p>
            <a:endParaRPr lang="en-US" sz="24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450365" y="36184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3803">
            <a:off x="2668747" y="-431962"/>
            <a:ext cx="8549113" cy="19307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rot="20835911">
            <a:off x="1094606" y="2671078"/>
            <a:ext cx="2570770" cy="3236416"/>
          </a:xfrm>
          <a:prstGeom prst="rect">
            <a:avLst/>
          </a:prstGeom>
        </p:spPr>
      </p:pic>
      <p:pic>
        <p:nvPicPr>
          <p:cNvPr id="3" name="Picture 2"/>
          <p:cNvPicPr>
            <a:picLocks noChangeAspect="1"/>
          </p:cNvPicPr>
          <p:nvPr/>
        </p:nvPicPr>
        <p:blipFill>
          <a:blip r:embed="rId6"/>
          <a:stretch>
            <a:fillRect/>
          </a:stretch>
        </p:blipFill>
        <p:spPr>
          <a:xfrm rot="683838">
            <a:off x="5300160" y="2632916"/>
            <a:ext cx="2486955" cy="3193471"/>
          </a:xfrm>
          <a:prstGeom prst="rect">
            <a:avLst/>
          </a:prstGeom>
        </p:spPr>
      </p:pic>
    </p:spTree>
    <p:extLst>
      <p:ext uri="{BB962C8B-B14F-4D97-AF65-F5344CB8AC3E}">
        <p14:creationId xmlns:p14="http://schemas.microsoft.com/office/powerpoint/2010/main" val="365439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188436"/>
            <a:ext cx="8349343" cy="4847481"/>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Spelling</a:t>
            </a:r>
            <a:endParaRPr lang="en-US" sz="2400" dirty="0" smtClean="0">
              <a:latin typeface="Boring Showers" panose="02000000000000000000" pitchFamily="2" charset="0"/>
            </a:endParaRPr>
          </a:p>
          <a:p>
            <a:pPr marL="342900" indent="-342900" algn="ctr">
              <a:buFont typeface="Arial" panose="020B0604020202020204" pitchFamily="34" charset="0"/>
              <a:buChar char="•"/>
            </a:pPr>
            <a:r>
              <a:rPr lang="en-US" sz="2400" dirty="0" smtClean="0">
                <a:latin typeface="Boring Showers" panose="02000000000000000000" pitchFamily="2" charset="0"/>
              </a:rPr>
              <a:t>Students will receive words according to their spelling skill level.</a:t>
            </a:r>
          </a:p>
          <a:p>
            <a:pPr marL="342900" indent="-342900" algn="ctr">
              <a:buFont typeface="Arial" panose="020B0604020202020204" pitchFamily="34" charset="0"/>
              <a:buChar char="•"/>
            </a:pPr>
            <a:r>
              <a:rPr lang="en-US" sz="2400" dirty="0" smtClean="0">
                <a:latin typeface="Boring Showers" panose="02000000000000000000" pitchFamily="2" charset="0"/>
              </a:rPr>
              <a:t>15 new words every week; 10 phonics- related words and 5 High Frequency Words.</a:t>
            </a:r>
          </a:p>
          <a:p>
            <a:pPr marL="342900" indent="-342900" algn="ctr">
              <a:buFont typeface="Arial" panose="020B0604020202020204" pitchFamily="34" charset="0"/>
              <a:buChar char="•"/>
            </a:pPr>
            <a:r>
              <a:rPr lang="en-US" sz="2400" dirty="0" smtClean="0">
                <a:latin typeface="Boring Showers" panose="02000000000000000000" pitchFamily="2" charset="0"/>
              </a:rPr>
              <a:t>High Frequency Words will be cumulative throughout the year.</a:t>
            </a:r>
          </a:p>
          <a:p>
            <a:pPr marL="342900" indent="-342900" algn="ctr">
              <a:buFont typeface="Arial" panose="020B0604020202020204" pitchFamily="34" charset="0"/>
              <a:buChar char="•"/>
            </a:pPr>
            <a:r>
              <a:rPr lang="en-US" sz="2400" dirty="0" smtClean="0">
                <a:latin typeface="Boring Showers" panose="02000000000000000000" pitchFamily="2" charset="0"/>
              </a:rPr>
              <a:t>Spelling lists will be found in their agenda.</a:t>
            </a:r>
          </a:p>
          <a:p>
            <a:endParaRPr lang="en-US" sz="24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1726796" y="1064611"/>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63803">
            <a:off x="2355545" y="-24475"/>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35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8" y="692617"/>
            <a:ext cx="8349343" cy="5293757"/>
          </a:xfrm>
          <a:prstGeom prst="rect">
            <a:avLst/>
          </a:prstGeom>
          <a:solidFill>
            <a:srgbClr val="FFC000"/>
          </a:solidFill>
        </p:spPr>
        <p:txBody>
          <a:bodyPr wrap="square" rtlCol="0">
            <a:spAutoFit/>
          </a:bodyPr>
          <a:lstStyle/>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endParaRPr lang="en-US" sz="1100" dirty="0">
              <a:latin typeface="Boring Showers" panose="02000000000000000000" pitchFamily="2" charset="0"/>
            </a:endParaRPr>
          </a:p>
          <a:p>
            <a:pPr algn="ctr"/>
            <a:r>
              <a:rPr lang="en-US" sz="1600" dirty="0" smtClean="0">
                <a:latin typeface="Boring Showers" panose="02000000000000000000" pitchFamily="2" charset="0"/>
              </a:rPr>
              <a:t>ATTENDANCE PROTOCOL</a:t>
            </a:r>
          </a:p>
          <a:p>
            <a:pPr algn="ctr"/>
            <a:r>
              <a:rPr lang="en-US" sz="1600" dirty="0" smtClean="0">
                <a:latin typeface="Boring Showers" panose="02000000000000000000" pitchFamily="2" charset="0"/>
              </a:rPr>
              <a:t> </a:t>
            </a:r>
            <a:r>
              <a:rPr lang="en-US" sz="1600" dirty="0">
                <a:latin typeface="Boring Showers" panose="02000000000000000000" pitchFamily="2" charset="0"/>
              </a:rPr>
              <a:t>(Board Administrative Rule JE)</a:t>
            </a:r>
          </a:p>
          <a:p>
            <a:pPr algn="ctr"/>
            <a:r>
              <a:rPr lang="en-US" sz="1600" dirty="0">
                <a:latin typeface="Boring Showers" panose="02000000000000000000" pitchFamily="2" charset="0"/>
              </a:rPr>
              <a:t>Excused Absences</a:t>
            </a:r>
            <a:r>
              <a:rPr lang="en-US" sz="1600" dirty="0" smtClean="0">
                <a:latin typeface="Boring Showers" panose="02000000000000000000" pitchFamily="2" charset="0"/>
              </a:rPr>
              <a:t>:</a:t>
            </a:r>
          </a:p>
          <a:p>
            <a:pPr algn="ctr"/>
            <a:r>
              <a:rPr lang="en-US" sz="1400" dirty="0" smtClean="0">
                <a:latin typeface="Boring Showers" panose="02000000000000000000" pitchFamily="2" charset="0"/>
              </a:rPr>
              <a:t>Excused </a:t>
            </a:r>
            <a:r>
              <a:rPr lang="en-US" sz="1400" dirty="0">
                <a:latin typeface="Boring Showers" panose="02000000000000000000" pitchFamily="2" charset="0"/>
              </a:rPr>
              <a:t>absences are defined by law in the State Board of Education Rules (per Cobb</a:t>
            </a:r>
          </a:p>
          <a:p>
            <a:pPr algn="ctr"/>
            <a:r>
              <a:rPr lang="en-US" sz="1400" dirty="0">
                <a:latin typeface="Boring Showers" panose="02000000000000000000" pitchFamily="2" charset="0"/>
              </a:rPr>
              <a:t>Regulation JB). Absences from school are excused for the following: </a:t>
            </a:r>
          </a:p>
          <a:p>
            <a:pPr algn="ctr"/>
            <a:r>
              <a:rPr lang="en-US" sz="1400" dirty="0">
                <a:latin typeface="Boring Showers" panose="02000000000000000000" pitchFamily="2" charset="0"/>
              </a:rPr>
              <a:t>•      </a:t>
            </a:r>
            <a:r>
              <a:rPr lang="en-US" sz="1400" dirty="0" smtClean="0">
                <a:latin typeface="Boring Showers" panose="02000000000000000000" pitchFamily="2" charset="0"/>
              </a:rPr>
              <a:t> </a:t>
            </a:r>
            <a:r>
              <a:rPr lang="en-US" sz="1400" dirty="0">
                <a:latin typeface="Boring Showers" panose="02000000000000000000" pitchFamily="2" charset="0"/>
              </a:rPr>
              <a:t>When personally ill and attendance in school would endanger their health or the health of others </a:t>
            </a:r>
          </a:p>
          <a:p>
            <a:pPr algn="ctr"/>
            <a:r>
              <a:rPr lang="en-US" sz="1400" dirty="0">
                <a:latin typeface="Boring Showers" panose="02000000000000000000" pitchFamily="2" charset="0"/>
              </a:rPr>
              <a:t>•         When there is a serious illness or death in the immediate family</a:t>
            </a:r>
          </a:p>
          <a:p>
            <a:pPr algn="ctr"/>
            <a:r>
              <a:rPr lang="en-US" sz="1400" dirty="0">
                <a:latin typeface="Boring Showers" panose="02000000000000000000" pitchFamily="2" charset="0"/>
              </a:rPr>
              <a:t>•         On special and recognized religious holidays observed by their faith</a:t>
            </a:r>
          </a:p>
          <a:p>
            <a:pPr algn="ctr"/>
            <a:r>
              <a:rPr lang="en-US" sz="1400" dirty="0">
                <a:latin typeface="Boring Showers" panose="02000000000000000000" pitchFamily="2" charset="0"/>
              </a:rPr>
              <a:t>•         When mandated by order of governmental agencies.</a:t>
            </a:r>
          </a:p>
          <a:p>
            <a:pPr algn="ctr"/>
            <a:endParaRPr lang="en-US" sz="1400" dirty="0">
              <a:latin typeface="Boring Showers" panose="02000000000000000000" pitchFamily="2" charset="0"/>
            </a:endParaRPr>
          </a:p>
          <a:p>
            <a:pPr algn="ctr"/>
            <a:r>
              <a:rPr lang="en-US" sz="1400" dirty="0">
                <a:latin typeface="Boring Showers" panose="02000000000000000000" pitchFamily="2" charset="0"/>
              </a:rPr>
              <a:t>Please note that documentation regarding the reasons for the child’s absence must be </a:t>
            </a:r>
            <a:r>
              <a:rPr lang="en-US" sz="1400" dirty="0" smtClean="0">
                <a:latin typeface="Boring Showers" panose="02000000000000000000" pitchFamily="2" charset="0"/>
              </a:rPr>
              <a:t>received within </a:t>
            </a:r>
            <a:r>
              <a:rPr lang="en-US" sz="1400" dirty="0">
                <a:latin typeface="Boring Showers" panose="02000000000000000000" pitchFamily="2" charset="0"/>
              </a:rPr>
              <a:t>3 days. Also, the principal may ask for additional medical or other documentation </a:t>
            </a:r>
            <a:r>
              <a:rPr lang="en-US" sz="1400" dirty="0" smtClean="0">
                <a:latin typeface="Boring Showers" panose="02000000000000000000" pitchFamily="2" charset="0"/>
              </a:rPr>
              <a:t>to verify </a:t>
            </a:r>
            <a:r>
              <a:rPr lang="en-US" sz="1400" dirty="0">
                <a:latin typeface="Boring Showers" panose="02000000000000000000" pitchFamily="2" charset="0"/>
              </a:rPr>
              <a:t>that absences are excused, particularly when more than three (3) absences have </a:t>
            </a:r>
            <a:r>
              <a:rPr lang="en-US" sz="1400" dirty="0" smtClean="0">
                <a:latin typeface="Boring Showers" panose="02000000000000000000" pitchFamily="2" charset="0"/>
              </a:rPr>
              <a:t>been accumulated </a:t>
            </a:r>
            <a:r>
              <a:rPr lang="en-US" sz="1400" dirty="0">
                <a:latin typeface="Boring Showers" panose="02000000000000000000" pitchFamily="2" charset="0"/>
              </a:rPr>
              <a:t>during the semester. It is always best practice to send in a doctor’s note IF your child has been out sick AND has seen a doctor. </a:t>
            </a:r>
            <a:endParaRPr lang="en-US" sz="1400" dirty="0" smtClean="0">
              <a:latin typeface="Boring Showers" panose="02000000000000000000" pitchFamily="2" charset="0"/>
            </a:endParaRPr>
          </a:p>
          <a:p>
            <a:pPr algn="ctr"/>
            <a:endParaRPr lang="en-US" sz="1400" dirty="0">
              <a:latin typeface="Boring Showers" panose="02000000000000000000" pitchFamily="2" charset="0"/>
            </a:endParaRPr>
          </a:p>
          <a:p>
            <a:pPr algn="ctr"/>
            <a:r>
              <a:rPr lang="en-US" sz="1400" dirty="0" smtClean="0">
                <a:latin typeface="Boring Showers" panose="02000000000000000000" pitchFamily="2" charset="0"/>
              </a:rPr>
              <a:t>All </a:t>
            </a:r>
            <a:r>
              <a:rPr lang="en-US" sz="1400" dirty="0">
                <a:latin typeface="Boring Showers" panose="02000000000000000000" pitchFamily="2" charset="0"/>
              </a:rPr>
              <a:t>absences, including religious holidays, must be accompanied by a note from the parent or guardian regarding the reason for the absence</a:t>
            </a:r>
            <a:r>
              <a:rPr lang="en-US" sz="1400" dirty="0" smtClean="0">
                <a:latin typeface="Boring Showers" panose="02000000000000000000" pitchFamily="2" charset="0"/>
              </a:rPr>
              <a:t>.</a:t>
            </a:r>
            <a:endParaRPr lang="en-US" sz="1400" dirty="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1916965" y="51424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49061">
            <a:off x="2383021" y="140406"/>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73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188436"/>
            <a:ext cx="8349343" cy="4770537"/>
          </a:xfrm>
          <a:prstGeom prst="rect">
            <a:avLst/>
          </a:prstGeom>
          <a:solidFill>
            <a:srgbClr val="FFC000"/>
          </a:solidFill>
        </p:spPr>
        <p:txBody>
          <a:bodyPr wrap="square" rtlCol="0">
            <a:spAutoFit/>
          </a:bodyPr>
          <a:lstStyle/>
          <a:p>
            <a:pPr algn="ctr"/>
            <a:endParaRPr lang="en-US" sz="1600" dirty="0" smtClean="0">
              <a:latin typeface="Boring Showers" panose="02000000000000000000" pitchFamily="2" charset="0"/>
            </a:endParaRPr>
          </a:p>
          <a:p>
            <a:pPr algn="ctr"/>
            <a:endParaRPr lang="en-US" sz="1600" dirty="0">
              <a:latin typeface="Boring Showers" panose="02000000000000000000" pitchFamily="2" charset="0"/>
            </a:endParaRPr>
          </a:p>
          <a:p>
            <a:pPr algn="ctr"/>
            <a:r>
              <a:rPr lang="en-US" sz="1600" dirty="0" smtClean="0">
                <a:latin typeface="Boring Showers" panose="02000000000000000000" pitchFamily="2" charset="0"/>
              </a:rPr>
              <a:t>ATTENDANCE PROTOCOL</a:t>
            </a:r>
          </a:p>
          <a:p>
            <a:pPr algn="ctr"/>
            <a:r>
              <a:rPr lang="en-US" sz="1600" dirty="0" smtClean="0">
                <a:latin typeface="Boring Showers" panose="02000000000000000000" pitchFamily="2" charset="0"/>
              </a:rPr>
              <a:t> </a:t>
            </a:r>
            <a:r>
              <a:rPr lang="en-US" sz="1600" dirty="0">
                <a:latin typeface="Boring Showers" panose="02000000000000000000" pitchFamily="2" charset="0"/>
              </a:rPr>
              <a:t>(Board Administrative Rule JE</a:t>
            </a:r>
            <a:r>
              <a:rPr lang="en-US" sz="1600" dirty="0" smtClean="0">
                <a:latin typeface="Boring Showers" panose="02000000000000000000" pitchFamily="2" charset="0"/>
              </a:rPr>
              <a:t>)</a:t>
            </a:r>
          </a:p>
          <a:p>
            <a:pPr algn="ctr"/>
            <a:endParaRPr lang="en-US" sz="1600" dirty="0">
              <a:latin typeface="Boring Showers" panose="02000000000000000000" pitchFamily="2" charset="0"/>
            </a:endParaRPr>
          </a:p>
          <a:p>
            <a:pPr algn="ctr"/>
            <a:r>
              <a:rPr lang="en-US" sz="1600" dirty="0">
                <a:latin typeface="Boring Showers" panose="02000000000000000000" pitchFamily="2" charset="0"/>
              </a:rPr>
              <a:t>Unexcused Absences:</a:t>
            </a:r>
          </a:p>
          <a:p>
            <a:pPr algn="ctr"/>
            <a:r>
              <a:rPr lang="en-US" sz="1600" dirty="0">
                <a:latin typeface="Boring Showers" panose="02000000000000000000" pitchFamily="2" charset="0"/>
              </a:rPr>
              <a:t>Please send in a note explaining your child’s absence.  The notes are given to the child’s teacher and then sent to the office for coding.  When no note is received, the absence defaults to UNEXCUSED in our computerized system after 3 days.  </a:t>
            </a:r>
            <a:endParaRPr lang="en-US" sz="1600" dirty="0" smtClean="0">
              <a:latin typeface="Boring Showers" panose="02000000000000000000" pitchFamily="2" charset="0"/>
            </a:endParaRPr>
          </a:p>
          <a:p>
            <a:pPr algn="ctr"/>
            <a:endParaRPr lang="en-US" sz="1600" dirty="0">
              <a:latin typeface="Boring Showers" panose="02000000000000000000" pitchFamily="2" charset="0"/>
            </a:endParaRPr>
          </a:p>
          <a:p>
            <a:pPr algn="ctr"/>
            <a:r>
              <a:rPr lang="en-US" sz="1600" dirty="0">
                <a:latin typeface="Boring Showers" panose="02000000000000000000" pitchFamily="2" charset="0"/>
              </a:rPr>
              <a:t>• At three (3) unexcused absences teachers will communicate with parents </a:t>
            </a:r>
            <a:r>
              <a:rPr lang="en-US" sz="1600" dirty="0" smtClean="0">
                <a:latin typeface="Boring Showers" panose="02000000000000000000" pitchFamily="2" charset="0"/>
              </a:rPr>
              <a:t>regarding student </a:t>
            </a:r>
            <a:r>
              <a:rPr lang="en-US" sz="1600" dirty="0">
                <a:latin typeface="Boring Showers" panose="02000000000000000000" pitchFamily="2" charset="0"/>
              </a:rPr>
              <a:t>attendance via e-mail, phone, parent conference or postcard.</a:t>
            </a:r>
          </a:p>
          <a:p>
            <a:pPr algn="ctr"/>
            <a:r>
              <a:rPr lang="en-US" sz="1600" dirty="0">
                <a:latin typeface="Boring Showers" panose="02000000000000000000" pitchFamily="2" charset="0"/>
              </a:rPr>
              <a:t>• At five (5) unexcused absences each school will utilize computer generated </a:t>
            </a:r>
            <a:r>
              <a:rPr lang="en-US" sz="1600" dirty="0" smtClean="0">
                <a:latin typeface="Boring Showers" panose="02000000000000000000" pitchFamily="2" charset="0"/>
              </a:rPr>
              <a:t>contact through </a:t>
            </a:r>
            <a:r>
              <a:rPr lang="en-US" sz="1600" dirty="0">
                <a:latin typeface="Boring Showers" panose="02000000000000000000" pitchFamily="2" charset="0"/>
              </a:rPr>
              <a:t>one of the following: Telephone call, letter, and/or email.</a:t>
            </a:r>
          </a:p>
          <a:p>
            <a:pPr algn="ctr"/>
            <a:r>
              <a:rPr lang="en-US" sz="1600" dirty="0">
                <a:latin typeface="Boring Showers" panose="02000000000000000000" pitchFamily="2" charset="0"/>
              </a:rPr>
              <a:t>• At seven (7) unexcused absences a School Social Work referral will be generated </a:t>
            </a:r>
            <a:r>
              <a:rPr lang="en-US" sz="1600" dirty="0" err="1" smtClean="0">
                <a:latin typeface="Boring Showers" panose="02000000000000000000" pitchFamily="2" charset="0"/>
              </a:rPr>
              <a:t>byprincipal</a:t>
            </a:r>
            <a:r>
              <a:rPr lang="en-US" sz="1600" dirty="0" smtClean="0">
                <a:latin typeface="Boring Showers" panose="02000000000000000000" pitchFamily="2" charset="0"/>
              </a:rPr>
              <a:t> </a:t>
            </a:r>
            <a:r>
              <a:rPr lang="en-US" sz="1600" dirty="0">
                <a:latin typeface="Boring Showers" panose="02000000000000000000" pitchFamily="2" charset="0"/>
              </a:rPr>
              <a:t>or principal designee listing specific school-based interventions (</a:t>
            </a:r>
            <a:r>
              <a:rPr lang="en-US" sz="1600" dirty="0" smtClean="0">
                <a:latin typeface="Boring Showers" panose="02000000000000000000" pitchFamily="2" charset="0"/>
              </a:rPr>
              <a:t>telephone calls</a:t>
            </a:r>
            <a:r>
              <a:rPr lang="en-US" sz="1600" dirty="0">
                <a:latin typeface="Boring Showers" panose="02000000000000000000" pitchFamily="2" charset="0"/>
              </a:rPr>
              <a:t>, letters, conferences, etc.) that have occurred prior to making the referral</a:t>
            </a:r>
            <a:r>
              <a:rPr lang="en-US" sz="1600" dirty="0" smtClean="0">
                <a:latin typeface="Boring Showers" panose="02000000000000000000" pitchFamily="2" charset="0"/>
              </a:rPr>
              <a:t>.</a:t>
            </a:r>
            <a:r>
              <a:rPr lang="en-US" sz="1100" dirty="0" smtClean="0">
                <a:latin typeface="Boring Showers" panose="02000000000000000000" pitchFamily="2" charset="0"/>
              </a:rPr>
              <a:t> </a:t>
            </a:r>
            <a:endParaRPr lang="en-US" sz="1100" dirty="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145565" y="59044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5367">
            <a:off x="2643358" y="200168"/>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27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8" y="676518"/>
            <a:ext cx="8349343" cy="5601533"/>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a:latin typeface="Boring Showers" panose="02000000000000000000" pitchFamily="2" charset="0"/>
            </a:endParaRPr>
          </a:p>
          <a:p>
            <a:pPr algn="ctr"/>
            <a:r>
              <a:rPr lang="en-US" sz="3600" dirty="0" smtClean="0">
                <a:latin typeface="Boring Showers" panose="02000000000000000000" pitchFamily="2" charset="0"/>
              </a:rPr>
              <a:t>Safety</a:t>
            </a:r>
          </a:p>
          <a:p>
            <a:pPr algn="ctr"/>
            <a:endParaRPr lang="en-US" sz="2000" dirty="0" smtClean="0">
              <a:latin typeface="Boring Showers" panose="02000000000000000000" pitchFamily="2" charset="0"/>
            </a:endParaRPr>
          </a:p>
          <a:p>
            <a:pPr algn="ctr"/>
            <a:r>
              <a:rPr lang="en-US" sz="2000" dirty="0" smtClean="0">
                <a:latin typeface="Boring Showers" panose="02000000000000000000" pitchFamily="2" charset="0"/>
              </a:rPr>
              <a:t>We are sadly at a time where we have to address school safety for our students.  Ford LOVES our parents, all you do for us, &amp; having you here, but please note- </a:t>
            </a:r>
          </a:p>
          <a:p>
            <a:pPr algn="ctr"/>
            <a:r>
              <a:rPr lang="en-US" sz="2000" dirty="0" smtClean="0">
                <a:latin typeface="Boring Showers" panose="02000000000000000000" pitchFamily="2" charset="0"/>
              </a:rPr>
              <a:t>-</a:t>
            </a:r>
            <a:r>
              <a:rPr lang="en-US" sz="1600" dirty="0" smtClean="0">
                <a:latin typeface="Boring Showers" panose="02000000000000000000" pitchFamily="2" charset="0"/>
              </a:rPr>
              <a:t>Our building and classroom doors will be locked at all times. </a:t>
            </a:r>
          </a:p>
          <a:p>
            <a:pPr algn="ctr"/>
            <a:r>
              <a:rPr lang="en-US" sz="1600" dirty="0" smtClean="0">
                <a:latin typeface="Boring Showers" panose="02000000000000000000" pitchFamily="2" charset="0"/>
              </a:rPr>
              <a:t>-Our school is requesting that we do not have any adults who are not staff (unless you are here to volunteer) walking through our building. This includes morning arrival and afternoon dismissal.</a:t>
            </a:r>
          </a:p>
          <a:p>
            <a:pPr algn="ctr"/>
            <a:r>
              <a:rPr lang="en-US" sz="1600" dirty="0" smtClean="0">
                <a:latin typeface="Boring Showers" panose="02000000000000000000" pitchFamily="2" charset="0"/>
              </a:rPr>
              <a:t>-The office can handle any needs you may have or any deliveries to our classroom.</a:t>
            </a:r>
          </a:p>
          <a:p>
            <a:pPr algn="ctr"/>
            <a:r>
              <a:rPr lang="en-US" sz="1600" dirty="0" smtClean="0">
                <a:latin typeface="Boring Showers" panose="02000000000000000000" pitchFamily="2" charset="0"/>
              </a:rPr>
              <a:t>-The Cobb School Police will be auditing all schools.  Officers in street clothes or different uniforms will be trying to walk our building.  They will be timing the staff to see how long it takes one of us to stop them and direct them back to the office.  </a:t>
            </a:r>
          </a:p>
          <a:p>
            <a:pPr algn="ctr"/>
            <a:r>
              <a:rPr lang="en-US" sz="1600" dirty="0" smtClean="0">
                <a:latin typeface="Boring Showers" panose="02000000000000000000" pitchFamily="2" charset="0"/>
              </a:rPr>
              <a:t>-Please try not to get frustrated if the staff questions you at any time. </a:t>
            </a:r>
          </a:p>
          <a:p>
            <a:pPr algn="ctr"/>
            <a:r>
              <a:rPr lang="en-US" sz="2000" dirty="0" smtClean="0">
                <a:latin typeface="Boring Showers" panose="02000000000000000000" pitchFamily="2" charset="0"/>
              </a:rPr>
              <a:t>  </a:t>
            </a:r>
          </a:p>
          <a:p>
            <a:pPr algn="ctr"/>
            <a:endParaRPr lang="en-US" sz="20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450366" y="168214"/>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8700">
            <a:off x="2541591" y="-429485"/>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17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38987"/>
            <a:ext cx="8763000" cy="5601533"/>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a:latin typeface="Boring Showers" panose="02000000000000000000" pitchFamily="2" charset="0"/>
            </a:endParaRPr>
          </a:p>
          <a:p>
            <a:pPr algn="ctr"/>
            <a:r>
              <a:rPr lang="en-US" sz="3600" dirty="0" smtClean="0">
                <a:latin typeface="Boring Showers" panose="02000000000000000000" pitchFamily="2" charset="0"/>
              </a:rPr>
              <a:t>Safety</a:t>
            </a:r>
          </a:p>
          <a:p>
            <a:pPr lvl="0" algn="ctr"/>
            <a:r>
              <a:rPr lang="en-US" sz="2000" dirty="0" smtClean="0">
                <a:solidFill>
                  <a:prstClr val="black"/>
                </a:solidFill>
                <a:latin typeface="Boring Showers" panose="02000000000000000000" pitchFamily="2" charset="0"/>
              </a:rPr>
              <a:t>•Our </a:t>
            </a:r>
            <a:r>
              <a:rPr lang="en-US" sz="2000" dirty="0">
                <a:solidFill>
                  <a:prstClr val="black"/>
                </a:solidFill>
                <a:latin typeface="Boring Showers" panose="02000000000000000000" pitchFamily="2" charset="0"/>
              </a:rPr>
              <a:t>building and classroom doors will be locked at all times. </a:t>
            </a:r>
          </a:p>
          <a:p>
            <a:pPr lvl="0" algn="ctr"/>
            <a:r>
              <a:rPr lang="en-US" sz="2000" dirty="0" smtClean="0">
                <a:solidFill>
                  <a:prstClr val="black"/>
                </a:solidFill>
                <a:latin typeface="Boring Showers" panose="02000000000000000000" pitchFamily="2" charset="0"/>
              </a:rPr>
              <a:t>•Upon </a:t>
            </a:r>
            <a:r>
              <a:rPr lang="en-US" sz="2000" dirty="0">
                <a:solidFill>
                  <a:prstClr val="black"/>
                </a:solidFill>
                <a:latin typeface="Boring Showers" panose="02000000000000000000" pitchFamily="2" charset="0"/>
              </a:rPr>
              <a:t>arrival, ring the front doorbell and look into the camera.  Please remove sunglasses and refrain from cell phone use at the camera.  You may be questioned about the nature of your visit and asked to provide ID.</a:t>
            </a:r>
          </a:p>
          <a:p>
            <a:pPr lvl="0" algn="ctr"/>
            <a:r>
              <a:rPr lang="en-US" sz="2000" dirty="0" smtClean="0">
                <a:solidFill>
                  <a:prstClr val="black"/>
                </a:solidFill>
                <a:latin typeface="Boring Showers" panose="02000000000000000000" pitchFamily="2" charset="0"/>
              </a:rPr>
              <a:t>•Please </a:t>
            </a:r>
            <a:r>
              <a:rPr lang="en-US" sz="2000" dirty="0">
                <a:solidFill>
                  <a:prstClr val="black"/>
                </a:solidFill>
                <a:latin typeface="Boring Showers" panose="02000000000000000000" pitchFamily="2" charset="0"/>
              </a:rPr>
              <a:t>do not hold the door open for other visitors and do not let other visitors in when you exit the building.  Each visitor must ring the bell for entry into the building. </a:t>
            </a:r>
          </a:p>
          <a:p>
            <a:pPr lvl="0" algn="ctr"/>
            <a:r>
              <a:rPr lang="en-US" sz="2000" dirty="0" smtClean="0">
                <a:solidFill>
                  <a:prstClr val="black"/>
                </a:solidFill>
                <a:latin typeface="Boring Showers" panose="02000000000000000000" pitchFamily="2" charset="0"/>
              </a:rPr>
              <a:t>•Once </a:t>
            </a:r>
            <a:r>
              <a:rPr lang="en-US" sz="2000" dirty="0">
                <a:solidFill>
                  <a:prstClr val="black"/>
                </a:solidFill>
                <a:latin typeface="Boring Showers" panose="02000000000000000000" pitchFamily="2" charset="0"/>
              </a:rPr>
              <a:t>you enter the building, report to the front office or please sign in at the computer in the front lobby.  Please wear your visitor sticker at all times.  Our staff has been trained to question any adult in the building not wearing a CCSD badge or visitor sticker.  </a:t>
            </a:r>
          </a:p>
          <a:p>
            <a:pPr lvl="0" algn="ctr"/>
            <a:r>
              <a:rPr lang="en-US" sz="2000" dirty="0" smtClean="0">
                <a:solidFill>
                  <a:prstClr val="black"/>
                </a:solidFill>
                <a:latin typeface="Boring Showers" panose="02000000000000000000" pitchFamily="2" charset="0"/>
              </a:rPr>
              <a:t>•We </a:t>
            </a:r>
            <a:r>
              <a:rPr lang="en-US" sz="2000" dirty="0">
                <a:solidFill>
                  <a:prstClr val="black"/>
                </a:solidFill>
                <a:latin typeface="Boring Showers" panose="02000000000000000000" pitchFamily="2" charset="0"/>
              </a:rPr>
              <a:t>request that no outside adults walk the halls of the building.   </a:t>
            </a:r>
          </a:p>
          <a:p>
            <a:pPr lvl="0" algn="ctr"/>
            <a:endParaRPr lang="en-US" sz="2000" dirty="0">
              <a:solidFill>
                <a:prstClr val="black"/>
              </a:solidFill>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700218" y="-529226"/>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8700">
            <a:off x="2846393" y="-721916"/>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54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38987"/>
            <a:ext cx="8610600" cy="5539978"/>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Safety</a:t>
            </a:r>
          </a:p>
          <a:p>
            <a:pPr lvl="0" algn="ctr"/>
            <a:endParaRPr lang="en-US" sz="2000" dirty="0">
              <a:solidFill>
                <a:prstClr val="black"/>
              </a:solidFill>
              <a:latin typeface="Boring Showers" panose="02000000000000000000" pitchFamily="2" charset="0"/>
            </a:endParaRPr>
          </a:p>
          <a:p>
            <a:pPr lvl="0" algn="ctr"/>
            <a:endParaRPr lang="en-US" sz="2000" dirty="0" smtClean="0">
              <a:solidFill>
                <a:prstClr val="black"/>
              </a:solidFill>
              <a:latin typeface="Boring Showers" panose="02000000000000000000" pitchFamily="2" charset="0"/>
            </a:endParaRPr>
          </a:p>
          <a:p>
            <a:pPr lvl="0" algn="ctr"/>
            <a:r>
              <a:rPr lang="en-US" sz="2000" dirty="0" smtClean="0">
                <a:solidFill>
                  <a:prstClr val="black"/>
                </a:solidFill>
                <a:latin typeface="Boring Showers" panose="02000000000000000000" pitchFamily="2" charset="0"/>
              </a:rPr>
              <a:t>•</a:t>
            </a:r>
            <a:r>
              <a:rPr lang="en-US" sz="2000" dirty="0">
                <a:solidFill>
                  <a:prstClr val="black"/>
                </a:solidFill>
                <a:latin typeface="Boring Showers" panose="02000000000000000000" pitchFamily="2" charset="0"/>
              </a:rPr>
              <a:t>The office can handle any needs you may have or deliveries to your child.  </a:t>
            </a:r>
          </a:p>
          <a:p>
            <a:pPr lvl="0" algn="ctr"/>
            <a:r>
              <a:rPr lang="en-US" sz="2000" dirty="0" smtClean="0">
                <a:solidFill>
                  <a:prstClr val="black"/>
                </a:solidFill>
                <a:latin typeface="Boring Showers" panose="02000000000000000000" pitchFamily="2" charset="0"/>
              </a:rPr>
              <a:t>They </a:t>
            </a:r>
            <a:r>
              <a:rPr lang="en-US" sz="2000" dirty="0">
                <a:solidFill>
                  <a:prstClr val="black"/>
                </a:solidFill>
                <a:latin typeface="Boring Showers" panose="02000000000000000000" pitchFamily="2" charset="0"/>
              </a:rPr>
              <a:t>will direct you to the cafeteria if you are bringing a forgotten lunch to school. </a:t>
            </a:r>
          </a:p>
          <a:p>
            <a:pPr lvl="0" algn="ctr"/>
            <a:endParaRPr lang="en-US" sz="2000" dirty="0" smtClean="0">
              <a:solidFill>
                <a:prstClr val="black"/>
              </a:solidFill>
              <a:latin typeface="Boring Showers" panose="02000000000000000000" pitchFamily="2" charset="0"/>
            </a:endParaRPr>
          </a:p>
          <a:p>
            <a:pPr lvl="0" algn="ctr"/>
            <a:r>
              <a:rPr lang="en-US" sz="2000" dirty="0" smtClean="0">
                <a:solidFill>
                  <a:prstClr val="black"/>
                </a:solidFill>
                <a:latin typeface="Boring Showers" panose="02000000000000000000" pitchFamily="2" charset="0"/>
              </a:rPr>
              <a:t>The </a:t>
            </a:r>
            <a:r>
              <a:rPr lang="en-US" sz="2000" dirty="0">
                <a:solidFill>
                  <a:prstClr val="black"/>
                </a:solidFill>
                <a:latin typeface="Boring Showers" panose="02000000000000000000" pitchFamily="2" charset="0"/>
              </a:rPr>
              <a:t>Cobb County School District Police department will be conducting safety audits at all schools.  We are fortunate to have a highly trained department providing support to all of the CCSD </a:t>
            </a:r>
            <a:r>
              <a:rPr lang="en-US" sz="2000" dirty="0" smtClean="0">
                <a:solidFill>
                  <a:prstClr val="black"/>
                </a:solidFill>
                <a:latin typeface="Boring Showers" panose="02000000000000000000" pitchFamily="2" charset="0"/>
              </a:rPr>
              <a:t>schools.</a:t>
            </a:r>
          </a:p>
          <a:p>
            <a:pPr lvl="0" algn="ctr"/>
            <a:endParaRPr lang="en-US" sz="2000" dirty="0">
              <a:solidFill>
                <a:prstClr val="black"/>
              </a:solidFill>
              <a:latin typeface="Boring Showers" panose="02000000000000000000" pitchFamily="2" charset="0"/>
            </a:endParaRPr>
          </a:p>
          <a:p>
            <a:pPr lvl="0" algn="ctr"/>
            <a:endParaRPr lang="en-US" sz="2000" dirty="0" smtClean="0">
              <a:solidFill>
                <a:prstClr val="black"/>
              </a:solidFill>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599301" y="638299"/>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8700">
            <a:off x="3002419" y="129851"/>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7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38987"/>
            <a:ext cx="8610600" cy="5847755"/>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a:latin typeface="Boring Showers" panose="02000000000000000000" pitchFamily="2" charset="0"/>
            </a:endParaRPr>
          </a:p>
          <a:p>
            <a:pPr algn="ctr"/>
            <a:r>
              <a:rPr lang="en-US" sz="3600" dirty="0" smtClean="0">
                <a:latin typeface="Boring Showers" panose="02000000000000000000" pitchFamily="2" charset="0"/>
              </a:rPr>
              <a:t>Safety</a:t>
            </a:r>
          </a:p>
          <a:p>
            <a:pPr lvl="0" algn="ctr"/>
            <a:r>
              <a:rPr lang="en-US" sz="2000" dirty="0">
                <a:solidFill>
                  <a:prstClr val="black"/>
                </a:solidFill>
                <a:latin typeface="Boring Showers" panose="02000000000000000000" pitchFamily="2" charset="0"/>
              </a:rPr>
              <a:t>Another safety concern is for those students who arrive and leave by car.  Please see the list below that outline our procedures for car line: </a:t>
            </a:r>
          </a:p>
          <a:p>
            <a:pPr lvl="0" algn="ctr"/>
            <a:r>
              <a:rPr lang="en-US" sz="2000" dirty="0" smtClean="0">
                <a:solidFill>
                  <a:prstClr val="black"/>
                </a:solidFill>
                <a:latin typeface="Boring Showers" panose="02000000000000000000" pitchFamily="2" charset="0"/>
              </a:rPr>
              <a:t>•Students </a:t>
            </a:r>
            <a:r>
              <a:rPr lang="en-US" sz="2000" dirty="0">
                <a:solidFill>
                  <a:prstClr val="black"/>
                </a:solidFill>
                <a:latin typeface="Boring Showers" panose="02000000000000000000" pitchFamily="2" charset="0"/>
              </a:rPr>
              <a:t>may arrive beginning at 7:15am.  Someone from the staff will be outside to ensure supervision starting at this time.  </a:t>
            </a:r>
          </a:p>
          <a:p>
            <a:pPr lvl="0" algn="ctr"/>
            <a:r>
              <a:rPr lang="en-US" sz="2000" dirty="0" smtClean="0">
                <a:solidFill>
                  <a:prstClr val="black"/>
                </a:solidFill>
                <a:latin typeface="Boring Showers" panose="02000000000000000000" pitchFamily="2" charset="0"/>
              </a:rPr>
              <a:t>•Drivers </a:t>
            </a:r>
            <a:r>
              <a:rPr lang="en-US" sz="2000" dirty="0">
                <a:solidFill>
                  <a:prstClr val="black"/>
                </a:solidFill>
                <a:latin typeface="Boring Showers" panose="02000000000000000000" pitchFamily="2" charset="0"/>
              </a:rPr>
              <a:t>should pull forward as directed.  The front car </a:t>
            </a:r>
            <a:r>
              <a:rPr lang="en-US" sz="2000" dirty="0" smtClean="0">
                <a:solidFill>
                  <a:prstClr val="black"/>
                </a:solidFill>
                <a:latin typeface="Boring Showers" panose="02000000000000000000" pitchFamily="2" charset="0"/>
              </a:rPr>
              <a:t>should pull </a:t>
            </a:r>
            <a:r>
              <a:rPr lang="en-US" sz="2000" dirty="0">
                <a:solidFill>
                  <a:prstClr val="black"/>
                </a:solidFill>
                <a:latin typeface="Boring Showers" panose="02000000000000000000" pitchFamily="2" charset="0"/>
              </a:rPr>
              <a:t>all the way up to the sign.</a:t>
            </a:r>
          </a:p>
          <a:p>
            <a:pPr lvl="0" algn="ctr"/>
            <a:r>
              <a:rPr lang="en-US" sz="2000" dirty="0" smtClean="0">
                <a:solidFill>
                  <a:prstClr val="black"/>
                </a:solidFill>
                <a:latin typeface="Boring Showers" panose="02000000000000000000" pitchFamily="2" charset="0"/>
              </a:rPr>
              <a:t>•Children </a:t>
            </a:r>
            <a:r>
              <a:rPr lang="en-US" sz="2000" dirty="0">
                <a:solidFill>
                  <a:prstClr val="black"/>
                </a:solidFill>
                <a:latin typeface="Boring Showers" panose="02000000000000000000" pitchFamily="2" charset="0"/>
              </a:rPr>
              <a:t>should exit the car on the right side of the car.  They should never exit on the left and walk around the car. In the afternoon, children must enter the car on the right side.  They may not walk around the car to enter on the left.  We realize this is more complicated for some of you with car seats or booster seats.  We appreciate you making needed changes in order to allow students to enter and exit your vehicle safely. </a:t>
            </a:r>
            <a:endParaRPr lang="en-US" sz="2000" dirty="0" smtClean="0">
              <a:solidFill>
                <a:prstClr val="black"/>
              </a:solidFill>
              <a:latin typeface="Boring Showers" panose="02000000000000000000" pitchFamily="2" charset="0"/>
            </a:endParaRPr>
          </a:p>
          <a:p>
            <a:pPr lvl="0" algn="ctr"/>
            <a:endParaRPr lang="en-US" sz="36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599300" y="-23368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8700">
            <a:off x="3245314" y="-426376"/>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93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38987"/>
            <a:ext cx="8610600" cy="5724644"/>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a:latin typeface="Boring Showers" panose="02000000000000000000" pitchFamily="2" charset="0"/>
            </a:endParaRPr>
          </a:p>
          <a:p>
            <a:pPr algn="ctr"/>
            <a:r>
              <a:rPr lang="en-US" sz="3600" dirty="0" smtClean="0">
                <a:latin typeface="Boring Showers" panose="02000000000000000000" pitchFamily="2" charset="0"/>
              </a:rPr>
              <a:t>Safety</a:t>
            </a:r>
          </a:p>
          <a:p>
            <a:pPr algn="ctr"/>
            <a:r>
              <a:rPr lang="en-US" sz="2800" dirty="0" smtClean="0">
                <a:latin typeface="Boring Showers" panose="02000000000000000000" pitchFamily="2" charset="0"/>
              </a:rPr>
              <a:t>•</a:t>
            </a:r>
            <a:r>
              <a:rPr lang="en-US" sz="2000" dirty="0" smtClean="0">
                <a:latin typeface="Boring Showers" panose="02000000000000000000" pitchFamily="2" charset="0"/>
              </a:rPr>
              <a:t>Drivers </a:t>
            </a:r>
            <a:r>
              <a:rPr lang="en-US" sz="2000" dirty="0">
                <a:latin typeface="Boring Showers" panose="02000000000000000000" pitchFamily="2" charset="0"/>
              </a:rPr>
              <a:t>should have child safety locks off.</a:t>
            </a:r>
          </a:p>
          <a:p>
            <a:pPr algn="ctr"/>
            <a:r>
              <a:rPr lang="en-US" sz="2000" dirty="0" smtClean="0">
                <a:latin typeface="Boring Showers" panose="02000000000000000000" pitchFamily="2" charset="0"/>
              </a:rPr>
              <a:t>•Teachers </a:t>
            </a:r>
            <a:r>
              <a:rPr lang="en-US" sz="2000" dirty="0">
                <a:latin typeface="Boring Showers" panose="02000000000000000000" pitchFamily="2" charset="0"/>
              </a:rPr>
              <a:t>are not to open car doors.</a:t>
            </a:r>
          </a:p>
          <a:p>
            <a:pPr algn="ctr"/>
            <a:r>
              <a:rPr lang="en-US" sz="2000" dirty="0" smtClean="0">
                <a:latin typeface="Boring Showers" panose="02000000000000000000" pitchFamily="2" charset="0"/>
              </a:rPr>
              <a:t>•If </a:t>
            </a:r>
            <a:r>
              <a:rPr lang="en-US" sz="2000" dirty="0">
                <a:latin typeface="Boring Showers" panose="02000000000000000000" pitchFamily="2" charset="0"/>
              </a:rPr>
              <a:t>your child has trouble getting out of the car, please park your car in the parking lot and walk your child into the building.</a:t>
            </a:r>
          </a:p>
          <a:p>
            <a:pPr algn="ctr"/>
            <a:r>
              <a:rPr lang="en-US" sz="2000" dirty="0" smtClean="0">
                <a:latin typeface="Boring Showers" panose="02000000000000000000" pitchFamily="2" charset="0"/>
              </a:rPr>
              <a:t>•Never </a:t>
            </a:r>
            <a:r>
              <a:rPr lang="en-US" sz="2000" dirty="0">
                <a:latin typeface="Boring Showers" panose="02000000000000000000" pitchFamily="2" charset="0"/>
              </a:rPr>
              <a:t>go around another car in front of you in car line unless directed by staff member and never in the front drive by the flagpole.</a:t>
            </a:r>
          </a:p>
          <a:p>
            <a:pPr algn="ctr"/>
            <a:r>
              <a:rPr lang="en-US" sz="2000" dirty="0" smtClean="0">
                <a:latin typeface="Boring Showers" panose="02000000000000000000" pitchFamily="2" charset="0"/>
              </a:rPr>
              <a:t>•Please </a:t>
            </a:r>
            <a:r>
              <a:rPr lang="en-US" sz="2000" dirty="0">
                <a:latin typeface="Boring Showers" panose="02000000000000000000" pitchFamily="2" charset="0"/>
              </a:rPr>
              <a:t>wait until your car door is closed and your child is safely on the sidewalk before driving away.</a:t>
            </a:r>
          </a:p>
          <a:p>
            <a:pPr algn="ctr"/>
            <a:r>
              <a:rPr lang="en-US" sz="2000" dirty="0" smtClean="0">
                <a:latin typeface="Boring Showers" panose="02000000000000000000" pitchFamily="2" charset="0"/>
              </a:rPr>
              <a:t>•We </a:t>
            </a:r>
            <a:r>
              <a:rPr lang="en-US" sz="2000" dirty="0">
                <a:latin typeface="Boring Showers" panose="02000000000000000000" pitchFamily="2" charset="0"/>
              </a:rPr>
              <a:t>have staff members directing traffic in the morning and afternoons.  Always be aware and follow their directions to ensure their safety.  During times of inclement weather, we will not have someone directing traffic.  Please be patient and understand that the car line will move much more slowly on those days.  </a:t>
            </a: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599300" y="-23368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8700">
            <a:off x="3245314" y="-426376"/>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11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38987"/>
            <a:ext cx="8610600" cy="5786199"/>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a:latin typeface="Boring Showers" panose="02000000000000000000" pitchFamily="2" charset="0"/>
            </a:endParaRPr>
          </a:p>
          <a:p>
            <a:pPr algn="ctr"/>
            <a:r>
              <a:rPr lang="en-US" sz="3600" dirty="0" smtClean="0">
                <a:latin typeface="Boring Showers" panose="02000000000000000000" pitchFamily="2" charset="0"/>
              </a:rPr>
              <a:t>Safety</a:t>
            </a:r>
          </a:p>
          <a:p>
            <a:pPr algn="ctr"/>
            <a:r>
              <a:rPr lang="en-US" sz="2000" dirty="0">
                <a:latin typeface="Boring Showers" panose="02000000000000000000" pitchFamily="2" charset="0"/>
              </a:rPr>
              <a:t>•Our car line is a “Cell Phone Free” zone.</a:t>
            </a:r>
          </a:p>
          <a:p>
            <a:pPr algn="ctr"/>
            <a:r>
              <a:rPr lang="en-US" sz="2000" dirty="0">
                <a:latin typeface="Boring Showers" panose="02000000000000000000" pitchFamily="2" charset="0"/>
              </a:rPr>
              <a:t>•When waiting in car line in the afternoon for dismissal to begin, please remember our carline, parking lot and driveway are all a “No Idle Zone”.</a:t>
            </a:r>
          </a:p>
          <a:p>
            <a:pPr algn="ctr"/>
            <a:r>
              <a:rPr lang="en-US" sz="2000" dirty="0" smtClean="0">
                <a:latin typeface="Boring Showers" panose="02000000000000000000" pitchFamily="2" charset="0"/>
              </a:rPr>
              <a:t>•If </a:t>
            </a:r>
            <a:r>
              <a:rPr lang="en-US" sz="2000" dirty="0">
                <a:latin typeface="Boring Showers" panose="02000000000000000000" pitchFamily="2" charset="0"/>
              </a:rPr>
              <a:t>your child is a car rider and you walk up to pick up your child inside the building during dismissal, you can meet them in the gym at 2:25.  If you walk through the </a:t>
            </a:r>
            <a:r>
              <a:rPr lang="en-US" sz="2000" dirty="0" smtClean="0">
                <a:latin typeface="Boring Showers" panose="02000000000000000000" pitchFamily="2" charset="0"/>
              </a:rPr>
              <a:t>front hall to the gym, please </a:t>
            </a:r>
            <a:r>
              <a:rPr lang="en-US" sz="2000" dirty="0">
                <a:latin typeface="Boring Showers" panose="02000000000000000000" pitchFamily="2" charset="0"/>
              </a:rPr>
              <a:t>remember to sign in at the computer and get a name tag.  </a:t>
            </a:r>
          </a:p>
          <a:p>
            <a:pPr algn="ctr"/>
            <a:r>
              <a:rPr lang="en-US" sz="2000" dirty="0">
                <a:latin typeface="Boring Showers" panose="02000000000000000000" pitchFamily="2" charset="0"/>
              </a:rPr>
              <a:t> 	</a:t>
            </a:r>
          </a:p>
          <a:p>
            <a:pPr algn="ctr"/>
            <a:r>
              <a:rPr lang="en-US" sz="2000" dirty="0">
                <a:latin typeface="Boring Showers" panose="02000000000000000000" pitchFamily="2" charset="0"/>
              </a:rPr>
              <a:t>With your help, we can protect our students at all times – from arrival through dismissal.  </a:t>
            </a:r>
          </a:p>
          <a:p>
            <a:pPr algn="ctr"/>
            <a:r>
              <a:rPr lang="en-US" sz="2000" dirty="0">
                <a:latin typeface="Boring Showers" panose="02000000000000000000" pitchFamily="2" charset="0"/>
              </a:rPr>
              <a:t>We appreciate your understanding, help with these changes and your continued support of our school</a:t>
            </a:r>
            <a:r>
              <a:rPr lang="en-US" sz="3600" dirty="0">
                <a:latin typeface="Boring Showers" panose="02000000000000000000" pitchFamily="2" charset="0"/>
              </a:rPr>
              <a:t>.</a:t>
            </a:r>
          </a:p>
          <a:p>
            <a:pPr algn="ctr"/>
            <a:endParaRPr lang="en-US" sz="36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2599300" y="-23368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8700">
            <a:off x="3245314" y="-426376"/>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49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8" y="762000"/>
            <a:ext cx="8349343" cy="5078313"/>
          </a:xfrm>
          <a:prstGeom prst="rect">
            <a:avLst/>
          </a:prstGeom>
          <a:solidFill>
            <a:srgbClr val="FFC000"/>
          </a:solidFill>
        </p:spPr>
        <p:txBody>
          <a:bodyPr wrap="square" rtlCol="0">
            <a:spAutoFit/>
          </a:bodyPr>
          <a:lstStyle/>
          <a:p>
            <a:pPr algn="ctr"/>
            <a:endParaRPr lang="en-US" sz="5400" dirty="0" smtClean="0">
              <a:latin typeface="Boring Showers" panose="02000000000000000000" pitchFamily="2" charset="0"/>
            </a:endParaRPr>
          </a:p>
          <a:p>
            <a:pPr algn="ctr"/>
            <a:endParaRPr lang="en-US" sz="5400" dirty="0" smtClean="0">
              <a:latin typeface="Boring Showers" panose="02000000000000000000" pitchFamily="2" charset="0"/>
            </a:endParaRPr>
          </a:p>
          <a:p>
            <a:pPr algn="ctr"/>
            <a:endParaRPr lang="en-US" sz="5400" dirty="0" smtClean="0">
              <a:latin typeface="Boring Showers" panose="02000000000000000000" pitchFamily="2" charset="0"/>
            </a:endParaRPr>
          </a:p>
          <a:p>
            <a:pPr algn="ctr"/>
            <a:r>
              <a:rPr lang="en-US" sz="5400" dirty="0" smtClean="0">
                <a:latin typeface="Boring Showers" panose="02000000000000000000" pitchFamily="2" charset="0"/>
              </a:rPr>
              <a:t>Kelly’s Kids </a:t>
            </a:r>
          </a:p>
          <a:p>
            <a:pPr algn="ctr"/>
            <a:r>
              <a:rPr lang="en-US" sz="5400" dirty="0" smtClean="0">
                <a:latin typeface="Boring Showers" panose="02000000000000000000" pitchFamily="2" charset="0"/>
              </a:rPr>
              <a:t>Family!</a:t>
            </a:r>
            <a:endParaRPr lang="en-US" sz="5400" dirty="0">
              <a:latin typeface="Boring Showers" panose="02000000000000000000" pitchFamily="2" charset="0"/>
            </a:endParaRPr>
          </a:p>
          <a:p>
            <a:pPr algn="ctr"/>
            <a:endParaRPr lang="en-US" sz="54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1224">
            <a:off x="-1801082" y="854959"/>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55239">
            <a:off x="2094963" y="-96888"/>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37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31053"/>
            <a:ext cx="8349343" cy="5678478"/>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36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2800" dirty="0" smtClean="0">
                <a:latin typeface="Boring Showers" panose="02000000000000000000" pitchFamily="2" charset="0"/>
              </a:rPr>
              <a:t>Thank you for your time </a:t>
            </a:r>
          </a:p>
          <a:p>
            <a:pPr algn="ctr"/>
            <a:r>
              <a:rPr lang="en-US" sz="2800" dirty="0" smtClean="0">
                <a:latin typeface="Boring Showers" panose="02000000000000000000" pitchFamily="2" charset="0"/>
              </a:rPr>
              <a:t>and effort in enriching our classroom.</a:t>
            </a:r>
          </a:p>
          <a:p>
            <a:pPr algn="ctr"/>
            <a:r>
              <a:rPr lang="en-US" sz="2800" dirty="0" smtClean="0">
                <a:latin typeface="Boring Showers" panose="02000000000000000000" pitchFamily="2" charset="0"/>
              </a:rPr>
              <a:t>Please take a moment to sign up to </a:t>
            </a:r>
            <a:r>
              <a:rPr lang="en-US" sz="2800" dirty="0" smtClean="0">
                <a:latin typeface="Boring Showers" panose="02000000000000000000" pitchFamily="2" charset="0"/>
              </a:rPr>
              <a:t>volunteer at Ford.</a:t>
            </a:r>
            <a:endParaRPr lang="en-US" sz="2800" dirty="0" smtClean="0">
              <a:latin typeface="Boring Showers" panose="02000000000000000000" pitchFamily="2" charset="0"/>
            </a:endParaRPr>
          </a:p>
          <a:p>
            <a:pPr algn="ctr"/>
            <a:r>
              <a:rPr lang="en-US" sz="2800" dirty="0" smtClean="0">
                <a:latin typeface="Boring Showers" panose="02000000000000000000" pitchFamily="2" charset="0"/>
              </a:rPr>
              <a:t>Be sure to join PTSA and sign up for  PTSA committees! </a:t>
            </a:r>
          </a:p>
          <a:p>
            <a:pPr algn="ctr"/>
            <a:r>
              <a:rPr lang="en-US" sz="2800" dirty="0" smtClean="0">
                <a:latin typeface="Boring Showers" panose="02000000000000000000" pitchFamily="2" charset="0"/>
              </a:rPr>
              <a:t> </a:t>
            </a:r>
          </a:p>
          <a:p>
            <a:pPr algn="ctr"/>
            <a:r>
              <a:rPr lang="en-US" sz="2800" dirty="0" smtClean="0">
                <a:latin typeface="Boring Showers" panose="02000000000000000000" pitchFamily="2" charset="0"/>
              </a:rPr>
              <a:t>Thanks for helping us make </a:t>
            </a:r>
          </a:p>
          <a:p>
            <a:pPr algn="ctr"/>
            <a:r>
              <a:rPr lang="en-US" sz="2800" dirty="0" smtClean="0">
                <a:latin typeface="Boring Showers" panose="02000000000000000000" pitchFamily="2" charset="0"/>
              </a:rPr>
              <a:t>Second Grade FUN!!</a:t>
            </a:r>
          </a:p>
          <a:p>
            <a:pPr algn="ctr"/>
            <a:endParaRPr lang="en-US" sz="28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1383564" y="57045"/>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16857">
            <a:off x="2431812" y="-475302"/>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90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685800"/>
            <a:ext cx="8349343" cy="5247590"/>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3600" dirty="0" smtClean="0">
              <a:latin typeface="Boring Showers" panose="02000000000000000000" pitchFamily="2" charset="0"/>
            </a:endParaRPr>
          </a:p>
          <a:p>
            <a:pPr algn="ctr"/>
            <a:endParaRPr lang="en-US" sz="3600" dirty="0" smtClean="0">
              <a:latin typeface="Boring Showers" panose="02000000000000000000" pitchFamily="2" charset="0"/>
            </a:endParaRPr>
          </a:p>
          <a:p>
            <a:pPr algn="ctr"/>
            <a:r>
              <a:rPr lang="en-US" sz="3600" dirty="0" smtClean="0">
                <a:latin typeface="Boring Showers" panose="02000000000000000000" pitchFamily="2" charset="0"/>
              </a:rPr>
              <a:t>Final Thought</a:t>
            </a:r>
          </a:p>
          <a:p>
            <a:pPr algn="ctr"/>
            <a:r>
              <a:rPr lang="en-US" sz="3600" dirty="0" smtClean="0">
                <a:latin typeface="Boring Showers" panose="02000000000000000000" pitchFamily="2" charset="0"/>
              </a:rPr>
              <a:t>In the final analysis, it is not what you do for your children, but what you have taught them to do for themselves that will make them successful human beings!</a:t>
            </a:r>
          </a:p>
          <a:p>
            <a:pPr algn="ctr"/>
            <a:r>
              <a:rPr lang="en-US" sz="3600" dirty="0" smtClean="0">
                <a:latin typeface="Boring Showers" panose="02000000000000000000" pitchFamily="2" charset="0"/>
              </a:rPr>
              <a:t>                             -Ann Landers</a:t>
            </a: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9192">
            <a:off x="-1078766" y="360448"/>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2881">
            <a:off x="2621778" y="-165590"/>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39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8" y="762000"/>
            <a:ext cx="8349343" cy="5878532"/>
          </a:xfrm>
          <a:prstGeom prst="rect">
            <a:avLst/>
          </a:prstGeom>
          <a:solidFill>
            <a:srgbClr val="FFC000"/>
          </a:solidFill>
        </p:spPr>
        <p:txBody>
          <a:bodyPr wrap="square" rtlCol="0">
            <a:spAutoFit/>
          </a:bodyPr>
          <a:lstStyle/>
          <a:p>
            <a:pPr algn="ctr"/>
            <a:endParaRPr lang="en-US" sz="1200" dirty="0" smtClean="0">
              <a:latin typeface="Boring Showers" panose="02000000000000000000" pitchFamily="2" charset="0"/>
            </a:endParaRPr>
          </a:p>
          <a:p>
            <a:pPr algn="ctr"/>
            <a:endParaRPr lang="en-US" sz="1200" dirty="0" smtClean="0">
              <a:latin typeface="Boring Showers" panose="02000000000000000000" pitchFamily="2" charset="0"/>
            </a:endParaRPr>
          </a:p>
          <a:p>
            <a:pPr algn="ctr"/>
            <a:r>
              <a:rPr lang="en-US" sz="2400" dirty="0" smtClean="0">
                <a:latin typeface="Boring Showers" panose="02000000000000000000" pitchFamily="2" charset="0"/>
              </a:rPr>
              <a:t>All About Mrs. Kelly</a:t>
            </a:r>
          </a:p>
          <a:p>
            <a:pPr algn="ctr"/>
            <a:r>
              <a:rPr lang="en-US" sz="2400" dirty="0" smtClean="0">
                <a:latin typeface="Boring Showers" panose="02000000000000000000" pitchFamily="2" charset="0"/>
              </a:rPr>
              <a:t>Top 10 list all about me:</a:t>
            </a:r>
          </a:p>
          <a:p>
            <a:pPr algn="ctr"/>
            <a:endParaRPr lang="en-US" sz="800" dirty="0" smtClean="0">
              <a:latin typeface="Boring Showers" panose="02000000000000000000" pitchFamily="2" charset="0"/>
            </a:endParaRPr>
          </a:p>
          <a:p>
            <a:pPr algn="ctr"/>
            <a:r>
              <a:rPr lang="en-US" sz="2400" dirty="0" smtClean="0">
                <a:latin typeface="Boring Showers" panose="02000000000000000000" pitchFamily="2" charset="0"/>
              </a:rPr>
              <a:t>1.  My real name is Courtney Kelly.</a:t>
            </a:r>
          </a:p>
          <a:p>
            <a:pPr algn="ctr"/>
            <a:endParaRPr lang="en-US" sz="800" dirty="0" smtClean="0">
              <a:latin typeface="Boring Showers" panose="02000000000000000000" pitchFamily="2" charset="0"/>
            </a:endParaRPr>
          </a:p>
          <a:p>
            <a:pPr algn="ctr"/>
            <a:r>
              <a:rPr lang="en-US" sz="2400" dirty="0" smtClean="0">
                <a:latin typeface="Boring Showers" panose="02000000000000000000" pitchFamily="2" charset="0"/>
              </a:rPr>
              <a:t>2.  I have been married for 18 years to Scott Kelly.</a:t>
            </a:r>
          </a:p>
          <a:p>
            <a:pPr algn="ctr"/>
            <a:endParaRPr lang="en-US" sz="800" dirty="0" smtClean="0">
              <a:latin typeface="Boring Showers" panose="02000000000000000000" pitchFamily="2" charset="0"/>
            </a:endParaRPr>
          </a:p>
          <a:p>
            <a:pPr marL="457200" indent="-457200" algn="ctr">
              <a:buAutoNum type="arabicPeriod" startAt="3"/>
            </a:pPr>
            <a:r>
              <a:rPr lang="en-US" sz="2400" dirty="0" smtClean="0">
                <a:latin typeface="Boring Showers" panose="02000000000000000000" pitchFamily="2" charset="0"/>
              </a:rPr>
              <a:t>We have two little (big) boys that go to Lassiter &amp; Mabry . </a:t>
            </a:r>
            <a:r>
              <a:rPr lang="en-US" sz="2400" dirty="0" err="1" smtClean="0">
                <a:latin typeface="Boring Showers" panose="02000000000000000000" pitchFamily="2" charset="0"/>
              </a:rPr>
              <a:t>Kade</a:t>
            </a:r>
            <a:r>
              <a:rPr lang="en-US" sz="2400" dirty="0" smtClean="0">
                <a:latin typeface="Boring Showers" panose="02000000000000000000" pitchFamily="2" charset="0"/>
              </a:rPr>
              <a:t> is in 9th grade and </a:t>
            </a:r>
            <a:r>
              <a:rPr lang="en-US" sz="2400" dirty="0" err="1" smtClean="0">
                <a:latin typeface="Boring Showers" panose="02000000000000000000" pitchFamily="2" charset="0"/>
              </a:rPr>
              <a:t>Rennen</a:t>
            </a:r>
            <a:r>
              <a:rPr lang="en-US" sz="2400" dirty="0" smtClean="0">
                <a:latin typeface="Boring Showers" panose="02000000000000000000" pitchFamily="2" charset="0"/>
              </a:rPr>
              <a:t> is in 7</a:t>
            </a:r>
            <a:r>
              <a:rPr lang="en-US" sz="2400" baseline="30000" dirty="0" smtClean="0">
                <a:latin typeface="Boring Showers" panose="02000000000000000000" pitchFamily="2" charset="0"/>
              </a:rPr>
              <a:t>th</a:t>
            </a:r>
            <a:r>
              <a:rPr lang="en-US" sz="2400" dirty="0" smtClean="0">
                <a:latin typeface="Boring Showers" panose="02000000000000000000" pitchFamily="2" charset="0"/>
              </a:rPr>
              <a:t> grade.</a:t>
            </a:r>
          </a:p>
          <a:p>
            <a:pPr algn="ctr"/>
            <a:endParaRPr lang="en-US" sz="800" dirty="0" smtClean="0">
              <a:latin typeface="Boring Showers" panose="02000000000000000000" pitchFamily="2" charset="0"/>
            </a:endParaRPr>
          </a:p>
          <a:p>
            <a:pPr algn="ctr"/>
            <a:r>
              <a:rPr lang="en-US" sz="2400" dirty="0" smtClean="0">
                <a:latin typeface="Boring Showers" panose="02000000000000000000" pitchFamily="2" charset="0"/>
              </a:rPr>
              <a:t>4.  Although I don't have a little girl, I have a sweet pup named Clover who is a 5 year old Poodle/Bichon mix. </a:t>
            </a:r>
          </a:p>
          <a:p>
            <a:pPr algn="ctr"/>
            <a:endParaRPr lang="en-US" sz="800" dirty="0" smtClean="0">
              <a:latin typeface="Boring Showers" panose="02000000000000000000" pitchFamily="2" charset="0"/>
            </a:endParaRPr>
          </a:p>
          <a:p>
            <a:pPr algn="ctr"/>
            <a:r>
              <a:rPr lang="en-US" sz="2400" dirty="0" smtClean="0">
                <a:latin typeface="Boring Showers" panose="02000000000000000000" pitchFamily="2" charset="0"/>
              </a:rPr>
              <a:t>5.  I love to go on mission trips through Blue Skies to serve families who have a child with cancer. We will be going back to Blue Skies during Sept. Break.</a:t>
            </a: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2440">
            <a:off x="-4541021" y="1046584"/>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6256">
            <a:off x="4700274" y="1037563"/>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576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7" y="457200"/>
            <a:ext cx="8349343" cy="5878532"/>
          </a:xfrm>
          <a:prstGeom prst="rect">
            <a:avLst/>
          </a:prstGeom>
          <a:solidFill>
            <a:srgbClr val="FFC000"/>
          </a:solidFill>
        </p:spPr>
        <p:txBody>
          <a:bodyPr wrap="square" rtlCol="0">
            <a:spAutoFit/>
          </a:bodyPr>
          <a:lstStyle/>
          <a:p>
            <a:pPr algn="ctr"/>
            <a:endParaRPr lang="en-US" sz="1200" dirty="0" smtClean="0">
              <a:latin typeface="Boring Showers" panose="02000000000000000000" pitchFamily="2" charset="0"/>
            </a:endParaRPr>
          </a:p>
          <a:p>
            <a:pPr algn="ctr"/>
            <a:endParaRPr lang="en-US" sz="1200" dirty="0" smtClean="0">
              <a:latin typeface="Boring Showers" panose="02000000000000000000" pitchFamily="2" charset="0"/>
            </a:endParaRPr>
          </a:p>
          <a:p>
            <a:pPr algn="ctr"/>
            <a:r>
              <a:rPr lang="en-US" sz="2400" dirty="0" smtClean="0">
                <a:latin typeface="Boring Showers" panose="02000000000000000000" pitchFamily="2" charset="0"/>
              </a:rPr>
              <a:t>All About Mrs. Kelly</a:t>
            </a:r>
          </a:p>
          <a:p>
            <a:pPr algn="ctr"/>
            <a:r>
              <a:rPr lang="en-US" sz="2400" dirty="0" smtClean="0">
                <a:latin typeface="Boring Showers" panose="02000000000000000000" pitchFamily="2" charset="0"/>
              </a:rPr>
              <a:t>10 list all about me:</a:t>
            </a:r>
          </a:p>
          <a:p>
            <a:pPr algn="ctr"/>
            <a:endParaRPr lang="en-US" sz="800" dirty="0" smtClean="0">
              <a:latin typeface="Boring Showers" panose="02000000000000000000" pitchFamily="2" charset="0"/>
            </a:endParaRPr>
          </a:p>
          <a:p>
            <a:pPr algn="ctr"/>
            <a:r>
              <a:rPr lang="en-US" sz="2400" dirty="0">
                <a:latin typeface="Boring Showers" panose="02000000000000000000" pitchFamily="2" charset="0"/>
              </a:rPr>
              <a:t> </a:t>
            </a:r>
            <a:r>
              <a:rPr lang="en-US" sz="2400" dirty="0" smtClean="0">
                <a:latin typeface="Boring Showers" panose="02000000000000000000" pitchFamily="2" charset="0"/>
              </a:rPr>
              <a:t>  </a:t>
            </a:r>
            <a:r>
              <a:rPr lang="en-US" sz="2000" dirty="0" smtClean="0">
                <a:latin typeface="Boring Showers" panose="02000000000000000000" pitchFamily="2" charset="0"/>
              </a:rPr>
              <a:t>6.  I love planning parties (and was actually the Party Planner Director for our Blue Skies mission trip last year.)</a:t>
            </a:r>
          </a:p>
          <a:p>
            <a:pPr algn="ctr"/>
            <a:endParaRPr lang="en-US" sz="800" dirty="0" smtClean="0">
              <a:latin typeface="Boring Showers" panose="02000000000000000000" pitchFamily="2" charset="0"/>
            </a:endParaRPr>
          </a:p>
          <a:p>
            <a:pPr algn="ctr"/>
            <a:r>
              <a:rPr lang="en-US" sz="2000" dirty="0" smtClean="0">
                <a:latin typeface="Boring Showers" panose="02000000000000000000" pitchFamily="2" charset="0"/>
              </a:rPr>
              <a:t>7.  I grew up in NY where I attended elementary, middle, and high school. </a:t>
            </a:r>
          </a:p>
          <a:p>
            <a:pPr algn="ctr"/>
            <a:endParaRPr lang="en-US" sz="800" dirty="0" smtClean="0">
              <a:latin typeface="Boring Showers" panose="02000000000000000000" pitchFamily="2" charset="0"/>
            </a:endParaRPr>
          </a:p>
          <a:p>
            <a:pPr marL="342900" indent="-342900" algn="ctr">
              <a:buAutoNum type="arabicPeriod" startAt="8"/>
            </a:pPr>
            <a:r>
              <a:rPr lang="en-US" sz="2000" dirty="0" smtClean="0">
                <a:latin typeface="Boring Showers" panose="02000000000000000000" pitchFamily="2" charset="0"/>
              </a:rPr>
              <a:t>I went to college at:</a:t>
            </a:r>
          </a:p>
          <a:p>
            <a:pPr algn="ctr"/>
            <a:r>
              <a:rPr lang="en-US" sz="2000" dirty="0" smtClean="0">
                <a:latin typeface="Boring Showers" panose="02000000000000000000" pitchFamily="2" charset="0"/>
              </a:rPr>
              <a:t> Augusta State University (Undergrad in teaching)</a:t>
            </a:r>
          </a:p>
          <a:p>
            <a:pPr algn="ctr"/>
            <a:r>
              <a:rPr lang="en-US" sz="2000" dirty="0" err="1" smtClean="0">
                <a:latin typeface="Boring Showers" panose="02000000000000000000" pitchFamily="2" charset="0"/>
              </a:rPr>
              <a:t>Kennensaw</a:t>
            </a:r>
            <a:r>
              <a:rPr lang="en-US" sz="2000" dirty="0" smtClean="0">
                <a:latin typeface="Boring Showers" panose="02000000000000000000" pitchFamily="2" charset="0"/>
              </a:rPr>
              <a:t> State University (Masters in Educational Leadership), Lincoln Memorial University (Specialist in Educational Leadership)</a:t>
            </a:r>
          </a:p>
          <a:p>
            <a:pPr algn="ctr"/>
            <a:endParaRPr lang="en-US" sz="800" dirty="0" smtClean="0">
              <a:latin typeface="Boring Showers" panose="02000000000000000000" pitchFamily="2" charset="0"/>
            </a:endParaRPr>
          </a:p>
          <a:p>
            <a:pPr algn="ctr"/>
            <a:r>
              <a:rPr lang="en-US" sz="2000" dirty="0" smtClean="0">
                <a:latin typeface="Boring Showers" panose="02000000000000000000" pitchFamily="2" charset="0"/>
              </a:rPr>
              <a:t>9.  My hubby is an assistant principal/Athletic Director at Lassiter High School in Marietta.</a:t>
            </a:r>
          </a:p>
          <a:p>
            <a:pPr algn="ctr"/>
            <a:endParaRPr lang="en-US" sz="800" dirty="0" smtClean="0">
              <a:latin typeface="Boring Showers" panose="02000000000000000000" pitchFamily="2" charset="0"/>
            </a:endParaRPr>
          </a:p>
          <a:p>
            <a:pPr algn="ctr"/>
            <a:r>
              <a:rPr lang="en-US" sz="2000" dirty="0" smtClean="0">
                <a:latin typeface="Boring Showers" panose="02000000000000000000" pitchFamily="2" charset="0"/>
              </a:rPr>
              <a:t>10.  This is my 19th year teaching and it is going to be an amazing year!  </a:t>
            </a: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25930">
            <a:off x="-4840349" y="796960"/>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3088">
            <a:off x="4610025" y="252261"/>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585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327" y="160022"/>
            <a:ext cx="8349343" cy="6370975"/>
          </a:xfrm>
          <a:prstGeom prst="rect">
            <a:avLst/>
          </a:prstGeom>
          <a:solidFill>
            <a:srgbClr val="FFC000"/>
          </a:solidFill>
        </p:spPr>
        <p:txBody>
          <a:bodyPr wrap="square" rtlCol="0">
            <a:spAutoFit/>
          </a:bodyPr>
          <a:lstStyle/>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a:p>
            <a:pPr algn="ctr"/>
            <a:endParaRPr lang="en-US" sz="1200" dirty="0" smtClean="0">
              <a:latin typeface="Boring Showers" panose="02000000000000000000" pitchFamily="2" charset="0"/>
            </a:endParaRPr>
          </a:p>
          <a:p>
            <a:pPr algn="ctr"/>
            <a:endParaRPr lang="en-US" sz="1200" dirty="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25930">
            <a:off x="-4840349" y="796960"/>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3088">
            <a:off x="4610025" y="252261"/>
            <a:ext cx="8549113" cy="19307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CK PICTURES\2013\2013 June\IMG_302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61" r="3469"/>
          <a:stretch/>
        </p:blipFill>
        <p:spPr bwMode="auto">
          <a:xfrm rot="21110270">
            <a:off x="681832" y="3744504"/>
            <a:ext cx="3519884" cy="23420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CK PICTURES\2014\2014 June\IMG_028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241" t="5865" r="1557" b="21121"/>
          <a:stretch/>
        </p:blipFill>
        <p:spPr bwMode="auto">
          <a:xfrm rot="20984393">
            <a:off x="1097192" y="547127"/>
            <a:ext cx="2083677" cy="30616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G:\CK PICTURES\2013\2013 September\IMG_498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83215">
            <a:off x="3184367" y="333211"/>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8663" y="405020"/>
            <a:ext cx="1714500" cy="2286000"/>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t="16667"/>
          <a:stretch/>
        </p:blipFill>
        <p:spPr>
          <a:xfrm rot="1046936">
            <a:off x="4666972" y="2276119"/>
            <a:ext cx="3747011" cy="4152272"/>
          </a:xfrm>
          <a:prstGeom prst="rect">
            <a:avLst/>
          </a:prstGeom>
        </p:spPr>
      </p:pic>
    </p:spTree>
    <p:extLst>
      <p:ext uri="{BB962C8B-B14F-4D97-AF65-F5344CB8AC3E}">
        <p14:creationId xmlns:p14="http://schemas.microsoft.com/office/powerpoint/2010/main" val="118804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7697" y="335088"/>
            <a:ext cx="8349343" cy="5970865"/>
          </a:xfrm>
          <a:prstGeom prst="rect">
            <a:avLst/>
          </a:prstGeom>
          <a:solidFill>
            <a:srgbClr val="FFC000"/>
          </a:solidFill>
        </p:spPr>
        <p:txBody>
          <a:bodyPr wrap="square" rtlCol="0">
            <a:spAutoFit/>
          </a:bodyPr>
          <a:lstStyle/>
          <a:p>
            <a:pPr algn="ctr"/>
            <a:endParaRPr lang="en-US" sz="1100" dirty="0">
              <a:latin typeface="Boring Showers" panose="02000000000000000000" pitchFamily="2" charset="0"/>
            </a:endParaRPr>
          </a:p>
          <a:p>
            <a:pPr algn="ctr"/>
            <a:endParaRPr lang="en-US" sz="1100" dirty="0" smtClean="0">
              <a:latin typeface="Boring Showers" panose="02000000000000000000" pitchFamily="2" charset="0"/>
            </a:endParaRPr>
          </a:p>
          <a:p>
            <a:pPr algn="ctr"/>
            <a:r>
              <a:rPr lang="en-US" dirty="0" smtClean="0">
                <a:latin typeface="Boring Showers" panose="02000000000000000000" pitchFamily="2" charset="0"/>
              </a:rPr>
              <a:t>Mrs</a:t>
            </a:r>
            <a:r>
              <a:rPr lang="en-US" dirty="0">
                <a:latin typeface="Boring Showers" panose="02000000000000000000" pitchFamily="2" charset="0"/>
              </a:rPr>
              <a:t>. Kelly’s</a:t>
            </a:r>
          </a:p>
          <a:p>
            <a:pPr algn="ctr"/>
            <a:r>
              <a:rPr lang="en-US" dirty="0">
                <a:latin typeface="Boring Showers" panose="02000000000000000000" pitchFamily="2" charset="0"/>
              </a:rPr>
              <a:t>Daily </a:t>
            </a:r>
            <a:r>
              <a:rPr lang="en-US" dirty="0" smtClean="0">
                <a:latin typeface="Boring Showers" panose="02000000000000000000" pitchFamily="2" charset="0"/>
              </a:rPr>
              <a:t>Schedule</a:t>
            </a:r>
          </a:p>
          <a:p>
            <a:pPr algn="ctr"/>
            <a:endParaRPr lang="en-US" dirty="0">
              <a:latin typeface="Boring Showers" panose="02000000000000000000" pitchFamily="2" charset="0"/>
            </a:endParaRPr>
          </a:p>
          <a:p>
            <a:r>
              <a:rPr lang="en-US" dirty="0" smtClean="0"/>
              <a:t>7:15-7:50</a:t>
            </a:r>
            <a:r>
              <a:rPr lang="en-US" dirty="0"/>
              <a:t>		Arrival, Morning Work</a:t>
            </a:r>
          </a:p>
          <a:p>
            <a:r>
              <a:rPr lang="en-US" dirty="0"/>
              <a:t>7:50-8:00		Announcements/Attendance</a:t>
            </a:r>
          </a:p>
          <a:p>
            <a:r>
              <a:rPr lang="en-US" dirty="0"/>
              <a:t>8:00-8:15		STEM</a:t>
            </a:r>
          </a:p>
          <a:p>
            <a:r>
              <a:rPr lang="en-US" dirty="0"/>
              <a:t>8:15-9:00		Specials</a:t>
            </a:r>
          </a:p>
          <a:p>
            <a:r>
              <a:rPr lang="en-US" dirty="0" smtClean="0"/>
              <a:t>		Day </a:t>
            </a:r>
            <a:r>
              <a:rPr lang="en-US" dirty="0"/>
              <a:t>1 – Art/Day 2 – P.E. /Day 3 – Music/</a:t>
            </a:r>
          </a:p>
          <a:p>
            <a:r>
              <a:rPr lang="en-US" dirty="0" smtClean="0"/>
              <a:t>		Day </a:t>
            </a:r>
            <a:r>
              <a:rPr lang="en-US" dirty="0"/>
              <a:t>4 – P.E. /Day 5 – STEM Lab/ Day 6- P.E</a:t>
            </a:r>
            <a:r>
              <a:rPr lang="en-US" dirty="0" smtClean="0"/>
              <a:t>.</a:t>
            </a:r>
            <a:endParaRPr lang="en-US" dirty="0"/>
          </a:p>
          <a:p>
            <a:r>
              <a:rPr lang="en-US" dirty="0"/>
              <a:t>9:00-9:25		Bathroom/snack/story/check homework and</a:t>
            </a:r>
          </a:p>
          <a:p>
            <a:r>
              <a:rPr lang="en-US" dirty="0" smtClean="0"/>
              <a:t>		pass </a:t>
            </a:r>
            <a:r>
              <a:rPr lang="en-US" dirty="0"/>
              <a:t>out new </a:t>
            </a:r>
            <a:r>
              <a:rPr lang="en-US" dirty="0" smtClean="0"/>
              <a:t>homework</a:t>
            </a:r>
            <a:r>
              <a:rPr lang="en-US" dirty="0"/>
              <a:t> </a:t>
            </a:r>
          </a:p>
          <a:p>
            <a:r>
              <a:rPr lang="en-US" dirty="0"/>
              <a:t>9:25-11:19 	Daily 5 Literacy Block/Writer’s Workshop</a:t>
            </a:r>
          </a:p>
          <a:p>
            <a:r>
              <a:rPr lang="en-US" dirty="0"/>
              <a:t>11:19-11:27	Clean-/Restroom</a:t>
            </a:r>
          </a:p>
          <a:p>
            <a:r>
              <a:rPr lang="en-US" dirty="0"/>
              <a:t>11:30-12:00	Lunch/Table </a:t>
            </a:r>
            <a:r>
              <a:rPr lang="en-US" dirty="0" smtClean="0"/>
              <a:t>12/13</a:t>
            </a:r>
            <a:endParaRPr lang="en-US" dirty="0"/>
          </a:p>
          <a:p>
            <a:r>
              <a:rPr lang="en-US" dirty="0"/>
              <a:t>12:00-12:10	Number Talks</a:t>
            </a:r>
          </a:p>
          <a:p>
            <a:r>
              <a:rPr lang="en-US" dirty="0"/>
              <a:t>12:10-1:10	Daily 3 Guided Math		</a:t>
            </a:r>
          </a:p>
          <a:p>
            <a:r>
              <a:rPr lang="en-US" dirty="0"/>
              <a:t>1:10-1:40		Restroom/Recess	</a:t>
            </a:r>
          </a:p>
          <a:p>
            <a:r>
              <a:rPr lang="en-US" dirty="0"/>
              <a:t>1:40-2:00		Integrated Science/Social Studies/Health </a:t>
            </a:r>
          </a:p>
          <a:p>
            <a:r>
              <a:rPr lang="en-US" dirty="0"/>
              <a:t>2:00-2:15		Read Aloud/ Pack</a:t>
            </a:r>
          </a:p>
          <a:p>
            <a:r>
              <a:rPr lang="en-US" dirty="0"/>
              <a:t>2:15-2:30		Afternoon Announcements/Dismissal</a:t>
            </a: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16144">
            <a:off x="-3785203" y="4338"/>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7362">
            <a:off x="4603905" y="616232"/>
            <a:ext cx="8549113" cy="193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317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999" y="680606"/>
            <a:ext cx="8273143" cy="5801588"/>
          </a:xfrm>
          <a:prstGeom prst="rect">
            <a:avLst/>
          </a:prstGeom>
          <a:solidFill>
            <a:srgbClr val="FFC000"/>
          </a:solidFill>
        </p:spPr>
        <p:txBody>
          <a:bodyPr wrap="square" rtlCol="0">
            <a:spAutoFit/>
          </a:bodyPr>
          <a:lstStyle/>
          <a:p>
            <a:pPr algn="ctr"/>
            <a:endParaRPr lang="en-US" sz="1100" dirty="0" smtClean="0">
              <a:latin typeface="Boring Showers" panose="02000000000000000000" pitchFamily="2" charset="0"/>
            </a:endParaRPr>
          </a:p>
          <a:p>
            <a:pPr algn="ctr"/>
            <a:r>
              <a:rPr lang="en-US" sz="4000" dirty="0" smtClean="0">
                <a:latin typeface="Boring Showers" panose="02000000000000000000" pitchFamily="2" charset="0"/>
              </a:rPr>
              <a:t>Year at a Glance</a:t>
            </a: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1850">
            <a:off x="-2824753" y="-286250"/>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8324">
            <a:off x="3718953" y="-478941"/>
            <a:ext cx="8549113" cy="193072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65" y="1752600"/>
            <a:ext cx="7911191" cy="4495800"/>
          </a:xfrm>
          <a:prstGeom prst="rect">
            <a:avLst/>
          </a:prstGeom>
        </p:spPr>
      </p:pic>
    </p:spTree>
    <p:extLst>
      <p:ext uri="{BB962C8B-B14F-4D97-AF65-F5344CB8AC3E}">
        <p14:creationId xmlns:p14="http://schemas.microsoft.com/office/powerpoint/2010/main" val="1782988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K PAPERS\2nd Grade\Clip Art\Clip Art\Fancy Quatrefoil\Blu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10972800" cy="1097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999" y="680606"/>
            <a:ext cx="8273143" cy="5801588"/>
          </a:xfrm>
          <a:prstGeom prst="rect">
            <a:avLst/>
          </a:prstGeom>
          <a:solidFill>
            <a:srgbClr val="FFC000"/>
          </a:solidFill>
        </p:spPr>
        <p:txBody>
          <a:bodyPr wrap="square" rtlCol="0">
            <a:spAutoFit/>
          </a:bodyPr>
          <a:lstStyle/>
          <a:p>
            <a:pPr algn="ctr"/>
            <a:endParaRPr lang="en-US" sz="1100" dirty="0" smtClean="0">
              <a:latin typeface="Boring Showers" panose="02000000000000000000" pitchFamily="2" charset="0"/>
            </a:endParaRPr>
          </a:p>
          <a:p>
            <a:pPr algn="ctr"/>
            <a:r>
              <a:rPr lang="en-US" sz="4000" dirty="0" smtClean="0">
                <a:latin typeface="Boring Showers" panose="02000000000000000000" pitchFamily="2" charset="0"/>
              </a:rPr>
              <a:t>Year at a Glance</a:t>
            </a: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a:p>
            <a:pPr algn="ctr"/>
            <a:endParaRPr lang="en-US" sz="4000" dirty="0">
              <a:latin typeface="Boring Showers" panose="02000000000000000000" pitchFamily="2" charset="0"/>
            </a:endParaRPr>
          </a:p>
          <a:p>
            <a:pPr algn="ctr"/>
            <a:endParaRPr lang="en-US" sz="4000" dirty="0" smtClean="0">
              <a:latin typeface="Boring Showers" panose="02000000000000000000" pitchFamily="2" charset="0"/>
            </a:endParaRPr>
          </a:p>
        </p:txBody>
      </p:sp>
      <p:pic>
        <p:nvPicPr>
          <p:cNvPr id="1027" name="Picture 3" descr="G:\CK PAPERS\2nd Grade\Clip Art\Clip Art\Pom Poms Blue\Bun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1850">
            <a:off x="-2824753" y="-286250"/>
            <a:ext cx="8305800" cy="1545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CK PAPERS\2nd Grade\Clip Art\Clip Art\Pom Poms Blue\Bun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8324">
            <a:off x="3718953" y="-478941"/>
            <a:ext cx="8549113" cy="19307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343097" y="-859485"/>
            <a:ext cx="11830194" cy="8576969"/>
          </a:xfrm>
          <a:prstGeom prst="rect">
            <a:avLst/>
          </a:prstGeom>
        </p:spPr>
      </p:pic>
      <p:pic>
        <p:nvPicPr>
          <p:cNvPr id="8" name="Picture 7"/>
          <p:cNvPicPr>
            <a:picLocks noChangeAspect="1"/>
          </p:cNvPicPr>
          <p:nvPr/>
        </p:nvPicPr>
        <p:blipFill>
          <a:blip r:embed="rId6"/>
          <a:stretch>
            <a:fillRect/>
          </a:stretch>
        </p:blipFill>
        <p:spPr>
          <a:xfrm>
            <a:off x="762000" y="1792485"/>
            <a:ext cx="7620000" cy="3689311"/>
          </a:xfrm>
          <a:prstGeom prst="rect">
            <a:avLst/>
          </a:prstGeom>
        </p:spPr>
      </p:pic>
    </p:spTree>
    <p:extLst>
      <p:ext uri="{BB962C8B-B14F-4D97-AF65-F5344CB8AC3E}">
        <p14:creationId xmlns:p14="http://schemas.microsoft.com/office/powerpoint/2010/main" val="553746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1938</Words>
  <Application>Microsoft Office PowerPoint</Application>
  <PresentationFormat>On-screen Show (4:3)</PresentationFormat>
  <Paragraphs>355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Boring Showers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Kelly</dc:creator>
  <cp:lastModifiedBy>Courtney Kelly</cp:lastModifiedBy>
  <cp:revision>65</cp:revision>
  <dcterms:created xsi:type="dcterms:W3CDTF">2014-08-09T02:54:28Z</dcterms:created>
  <dcterms:modified xsi:type="dcterms:W3CDTF">2018-08-09T00:10:34Z</dcterms:modified>
</cp:coreProperties>
</file>